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6" r:id="rId2"/>
    <p:sldId id="303" r:id="rId3"/>
    <p:sldId id="256" r:id="rId4"/>
    <p:sldId id="261" r:id="rId5"/>
    <p:sldId id="258" r:id="rId6"/>
    <p:sldId id="279" r:id="rId7"/>
    <p:sldId id="280" r:id="rId8"/>
    <p:sldId id="281" r:id="rId9"/>
    <p:sldId id="282" r:id="rId10"/>
    <p:sldId id="285" r:id="rId11"/>
    <p:sldId id="283" r:id="rId12"/>
    <p:sldId id="284" r:id="rId13"/>
    <p:sldId id="304" r:id="rId14"/>
    <p:sldId id="305" r:id="rId15"/>
    <p:sldId id="278" r:id="rId16"/>
    <p:sldId id="308" r:id="rId17"/>
    <p:sldId id="307" r:id="rId18"/>
    <p:sldId id="309" r:id="rId19"/>
    <p:sldId id="265" r:id="rId20"/>
    <p:sldId id="287" r:id="rId21"/>
    <p:sldId id="288" r:id="rId22"/>
    <p:sldId id="290" r:id="rId23"/>
    <p:sldId id="291" r:id="rId24"/>
    <p:sldId id="292" r:id="rId25"/>
    <p:sldId id="293" r:id="rId26"/>
    <p:sldId id="294" r:id="rId27"/>
    <p:sldId id="295" r:id="rId28"/>
    <p:sldId id="296" r:id="rId29"/>
    <p:sldId id="298" r:id="rId30"/>
    <p:sldId id="273" r:id="rId31"/>
    <p:sldId id="299" r:id="rId32"/>
    <p:sldId id="267" r:id="rId33"/>
    <p:sldId id="300" r:id="rId34"/>
    <p:sldId id="301" r:id="rId35"/>
    <p:sldId id="257"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CDC"/>
    <a:srgbClr val="D3E397"/>
    <a:srgbClr val="FFF5C3"/>
    <a:srgbClr val="EB6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3"/>
    <p:restoredTop sz="94650"/>
  </p:normalViewPr>
  <p:slideViewPr>
    <p:cSldViewPr>
      <p:cViewPr>
        <p:scale>
          <a:sx n="70" d="100"/>
          <a:sy n="70" d="100"/>
        </p:scale>
        <p:origin x="-618" y="-22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8D6C4-CBC5-45AB-B5A6-A7A9D582EDC3}" type="datetimeFigureOut">
              <a:rPr lang="zh-CN" altLang="en-US" smtClean="0"/>
              <a:t>2021/9/27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B6B8B-9E98-48B0-B411-BB22AD0C102B}" type="slidenum">
              <a:rPr lang="zh-CN" altLang="en-US" smtClean="0"/>
              <a:t>‹#›</a:t>
            </a:fld>
            <a:endParaRPr lang="zh-CN" altLang="en-US"/>
          </a:p>
        </p:txBody>
      </p:sp>
    </p:spTree>
    <p:extLst>
      <p:ext uri="{BB962C8B-B14F-4D97-AF65-F5344CB8AC3E}">
        <p14:creationId xmlns:p14="http://schemas.microsoft.com/office/powerpoint/2010/main" val="381503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3</a:t>
            </a:fld>
            <a:endParaRPr lang="zh-CN" altLang="en-US"/>
          </a:p>
        </p:txBody>
      </p:sp>
    </p:spTree>
    <p:extLst>
      <p:ext uri="{BB962C8B-B14F-4D97-AF65-F5344CB8AC3E}">
        <p14:creationId xmlns:p14="http://schemas.microsoft.com/office/powerpoint/2010/main" val="375120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15</a:t>
            </a:fld>
            <a:endParaRPr lang="zh-CN" altLang="en-US"/>
          </a:p>
        </p:txBody>
      </p:sp>
    </p:spTree>
    <p:extLst>
      <p:ext uri="{BB962C8B-B14F-4D97-AF65-F5344CB8AC3E}">
        <p14:creationId xmlns:p14="http://schemas.microsoft.com/office/powerpoint/2010/main" val="200593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16</a:t>
            </a:fld>
            <a:endParaRPr lang="zh-CN" altLang="en-US"/>
          </a:p>
        </p:txBody>
      </p:sp>
    </p:spTree>
    <p:extLst>
      <p:ext uri="{BB962C8B-B14F-4D97-AF65-F5344CB8AC3E}">
        <p14:creationId xmlns:p14="http://schemas.microsoft.com/office/powerpoint/2010/main" val="277283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17</a:t>
            </a:fld>
            <a:endParaRPr lang="zh-CN" altLang="en-US"/>
          </a:p>
        </p:txBody>
      </p:sp>
    </p:spTree>
    <p:extLst>
      <p:ext uri="{BB962C8B-B14F-4D97-AF65-F5344CB8AC3E}">
        <p14:creationId xmlns:p14="http://schemas.microsoft.com/office/powerpoint/2010/main" val="277283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18</a:t>
            </a:fld>
            <a:endParaRPr lang="zh-CN" altLang="en-US"/>
          </a:p>
        </p:txBody>
      </p:sp>
    </p:spTree>
    <p:extLst>
      <p:ext uri="{BB962C8B-B14F-4D97-AF65-F5344CB8AC3E}">
        <p14:creationId xmlns:p14="http://schemas.microsoft.com/office/powerpoint/2010/main" val="2772833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19</a:t>
            </a:fld>
            <a:endParaRPr lang="zh-CN" altLang="en-US"/>
          </a:p>
        </p:txBody>
      </p:sp>
    </p:spTree>
    <p:extLst>
      <p:ext uri="{BB962C8B-B14F-4D97-AF65-F5344CB8AC3E}">
        <p14:creationId xmlns:p14="http://schemas.microsoft.com/office/powerpoint/2010/main" val="277283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Giáo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án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quyền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Nguyễn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Nhâm</a:t>
            </a:r>
            <a:r>
              <a:rPr lang="en-US" sz="1200" b="1" kern="1200" dirty="0" smtClean="0">
                <a:solidFill>
                  <a:schemeClr val="tx1"/>
                </a:solidFill>
                <a:effectLst/>
                <a:latin typeface="+mn-lt"/>
                <a:ea typeface="+mn-ea"/>
                <a:cs typeface="+mn-cs"/>
              </a:rPr>
              <a:t>- 0981.713.891</a:t>
            </a: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20</a:t>
            </a:fld>
            <a:endParaRPr lang="zh-CN" altLang="en-US"/>
          </a:p>
        </p:txBody>
      </p:sp>
    </p:spTree>
    <p:extLst>
      <p:ext uri="{BB962C8B-B14F-4D97-AF65-F5344CB8AC3E}">
        <p14:creationId xmlns:p14="http://schemas.microsoft.com/office/powerpoint/2010/main" val="121242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21</a:t>
            </a:fld>
            <a:endParaRPr lang="zh-CN" altLang="en-US"/>
          </a:p>
        </p:txBody>
      </p:sp>
    </p:spTree>
    <p:extLst>
      <p:ext uri="{BB962C8B-B14F-4D97-AF65-F5344CB8AC3E}">
        <p14:creationId xmlns:p14="http://schemas.microsoft.com/office/powerpoint/2010/main" val="371038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22</a:t>
            </a:fld>
            <a:endParaRPr lang="zh-CN" altLang="en-US"/>
          </a:p>
        </p:txBody>
      </p:sp>
    </p:spTree>
    <p:extLst>
      <p:ext uri="{BB962C8B-B14F-4D97-AF65-F5344CB8AC3E}">
        <p14:creationId xmlns:p14="http://schemas.microsoft.com/office/powerpoint/2010/main" val="134554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23</a:t>
            </a:fld>
            <a:endParaRPr lang="zh-CN" altLang="en-US"/>
          </a:p>
        </p:txBody>
      </p:sp>
    </p:spTree>
    <p:extLst>
      <p:ext uri="{BB962C8B-B14F-4D97-AF65-F5344CB8AC3E}">
        <p14:creationId xmlns:p14="http://schemas.microsoft.com/office/powerpoint/2010/main" val="1843798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24</a:t>
            </a:fld>
            <a:endParaRPr lang="zh-CN" altLang="en-US"/>
          </a:p>
        </p:txBody>
      </p:sp>
    </p:spTree>
    <p:extLst>
      <p:ext uri="{BB962C8B-B14F-4D97-AF65-F5344CB8AC3E}">
        <p14:creationId xmlns:p14="http://schemas.microsoft.com/office/powerpoint/2010/main" val="129119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4</a:t>
            </a:fld>
            <a:endParaRPr lang="zh-CN" altLang="en-US"/>
          </a:p>
        </p:txBody>
      </p:sp>
    </p:spTree>
    <p:extLst>
      <p:ext uri="{BB962C8B-B14F-4D97-AF65-F5344CB8AC3E}">
        <p14:creationId xmlns:p14="http://schemas.microsoft.com/office/powerpoint/2010/main" val="247646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Giáo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án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quyền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Nguyễn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Nhâm</a:t>
            </a:r>
            <a:r>
              <a:rPr lang="en-US" sz="1200" b="1" kern="1200" dirty="0" smtClean="0">
                <a:solidFill>
                  <a:schemeClr val="tx1"/>
                </a:solidFill>
                <a:effectLst/>
                <a:latin typeface="+mn-lt"/>
                <a:ea typeface="+mn-ea"/>
                <a:cs typeface="+mn-cs"/>
              </a:rPr>
              <a:t>- 0981.713.891</a:t>
            </a: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25</a:t>
            </a:fld>
            <a:endParaRPr lang="zh-CN" altLang="en-US"/>
          </a:p>
        </p:txBody>
      </p:sp>
    </p:spTree>
    <p:extLst>
      <p:ext uri="{BB962C8B-B14F-4D97-AF65-F5344CB8AC3E}">
        <p14:creationId xmlns:p14="http://schemas.microsoft.com/office/powerpoint/2010/main" val="172808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26</a:t>
            </a:fld>
            <a:endParaRPr lang="zh-CN" altLang="en-US"/>
          </a:p>
        </p:txBody>
      </p:sp>
    </p:spTree>
    <p:extLst>
      <p:ext uri="{BB962C8B-B14F-4D97-AF65-F5344CB8AC3E}">
        <p14:creationId xmlns:p14="http://schemas.microsoft.com/office/powerpoint/2010/main" val="237338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27</a:t>
            </a:fld>
            <a:endParaRPr lang="zh-CN" altLang="en-US"/>
          </a:p>
        </p:txBody>
      </p:sp>
    </p:spTree>
    <p:extLst>
      <p:ext uri="{BB962C8B-B14F-4D97-AF65-F5344CB8AC3E}">
        <p14:creationId xmlns:p14="http://schemas.microsoft.com/office/powerpoint/2010/main" val="354258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28</a:t>
            </a:fld>
            <a:endParaRPr lang="zh-CN" altLang="en-US"/>
          </a:p>
        </p:txBody>
      </p:sp>
    </p:spTree>
    <p:extLst>
      <p:ext uri="{BB962C8B-B14F-4D97-AF65-F5344CB8AC3E}">
        <p14:creationId xmlns:p14="http://schemas.microsoft.com/office/powerpoint/2010/main" val="246242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29</a:t>
            </a:fld>
            <a:endParaRPr lang="zh-CN" altLang="en-US"/>
          </a:p>
        </p:txBody>
      </p:sp>
    </p:spTree>
    <p:extLst>
      <p:ext uri="{BB962C8B-B14F-4D97-AF65-F5344CB8AC3E}">
        <p14:creationId xmlns:p14="http://schemas.microsoft.com/office/powerpoint/2010/main" val="234216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30</a:t>
            </a:fld>
            <a:endParaRPr lang="zh-CN" altLang="en-US"/>
          </a:p>
        </p:txBody>
      </p:sp>
    </p:spTree>
    <p:extLst>
      <p:ext uri="{BB962C8B-B14F-4D97-AF65-F5344CB8AC3E}">
        <p14:creationId xmlns:p14="http://schemas.microsoft.com/office/powerpoint/2010/main" val="506711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Giáo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án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quyền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Nguyễn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Nhâm</a:t>
            </a:r>
            <a:r>
              <a:rPr lang="en-US" sz="1200" b="1" kern="1200" smtClean="0">
                <a:solidFill>
                  <a:schemeClr val="tx1"/>
                </a:solidFill>
                <a:effectLst/>
                <a:latin typeface="+mn-lt"/>
                <a:ea typeface="+mn-ea"/>
                <a:cs typeface="+mn-cs"/>
              </a:rPr>
              <a:t>- 0981.713.891</a:t>
            </a:r>
            <a:endParaRPr lang="en-US" sz="120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31</a:t>
            </a:fld>
            <a:endParaRPr lang="zh-CN" altLang="en-US"/>
          </a:p>
        </p:txBody>
      </p:sp>
    </p:spTree>
    <p:extLst>
      <p:ext uri="{BB962C8B-B14F-4D97-AF65-F5344CB8AC3E}">
        <p14:creationId xmlns:p14="http://schemas.microsoft.com/office/powerpoint/2010/main" val="277071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Giáo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án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quyền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Nguyễn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Nhâm</a:t>
            </a:r>
            <a:r>
              <a:rPr lang="en-US" sz="1200" b="1" kern="1200" dirty="0" smtClean="0">
                <a:solidFill>
                  <a:schemeClr val="tx1"/>
                </a:solidFill>
                <a:effectLst/>
                <a:latin typeface="+mn-lt"/>
                <a:ea typeface="+mn-ea"/>
                <a:cs typeface="+mn-cs"/>
              </a:rPr>
              <a:t>- 0981.713.891</a:t>
            </a: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32</a:t>
            </a:fld>
            <a:endParaRPr lang="zh-CN" altLang="en-US"/>
          </a:p>
        </p:txBody>
      </p:sp>
    </p:spTree>
    <p:extLst>
      <p:ext uri="{BB962C8B-B14F-4D97-AF65-F5344CB8AC3E}">
        <p14:creationId xmlns:p14="http://schemas.microsoft.com/office/powerpoint/2010/main" val="2607751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33</a:t>
            </a:fld>
            <a:endParaRPr lang="zh-CN" altLang="en-US"/>
          </a:p>
        </p:txBody>
      </p:sp>
    </p:spTree>
    <p:extLst>
      <p:ext uri="{BB962C8B-B14F-4D97-AF65-F5344CB8AC3E}">
        <p14:creationId xmlns:p14="http://schemas.microsoft.com/office/powerpoint/2010/main" val="203194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34</a:t>
            </a:fld>
            <a:endParaRPr lang="zh-CN" altLang="en-US"/>
          </a:p>
        </p:txBody>
      </p:sp>
    </p:spTree>
    <p:extLst>
      <p:ext uri="{BB962C8B-B14F-4D97-AF65-F5344CB8AC3E}">
        <p14:creationId xmlns:p14="http://schemas.microsoft.com/office/powerpoint/2010/main" val="424173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5</a:t>
            </a:fld>
            <a:endParaRPr lang="zh-CN" altLang="en-US"/>
          </a:p>
        </p:txBody>
      </p:sp>
    </p:spTree>
    <p:extLst>
      <p:ext uri="{BB962C8B-B14F-4D97-AF65-F5344CB8AC3E}">
        <p14:creationId xmlns:p14="http://schemas.microsoft.com/office/powerpoint/2010/main" val="1535143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35</a:t>
            </a:fld>
            <a:endParaRPr lang="zh-CN" altLang="en-US"/>
          </a:p>
        </p:txBody>
      </p:sp>
    </p:spTree>
    <p:extLst>
      <p:ext uri="{BB962C8B-B14F-4D97-AF65-F5344CB8AC3E}">
        <p14:creationId xmlns:p14="http://schemas.microsoft.com/office/powerpoint/2010/main" val="20822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6</a:t>
            </a:fld>
            <a:endParaRPr lang="zh-CN" altLang="en-US"/>
          </a:p>
        </p:txBody>
      </p:sp>
    </p:spTree>
    <p:extLst>
      <p:ext uri="{BB962C8B-B14F-4D97-AF65-F5344CB8AC3E}">
        <p14:creationId xmlns:p14="http://schemas.microsoft.com/office/powerpoint/2010/main" val="405648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7</a:t>
            </a:fld>
            <a:endParaRPr lang="zh-CN" altLang="en-US"/>
          </a:p>
        </p:txBody>
      </p:sp>
    </p:spTree>
    <p:extLst>
      <p:ext uri="{BB962C8B-B14F-4D97-AF65-F5344CB8AC3E}">
        <p14:creationId xmlns:p14="http://schemas.microsoft.com/office/powerpoint/2010/main" val="250397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9</a:t>
            </a:fld>
            <a:endParaRPr lang="zh-CN" altLang="en-US"/>
          </a:p>
        </p:txBody>
      </p:sp>
    </p:spTree>
    <p:extLst>
      <p:ext uri="{BB962C8B-B14F-4D97-AF65-F5344CB8AC3E}">
        <p14:creationId xmlns:p14="http://schemas.microsoft.com/office/powerpoint/2010/main" val="373485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10</a:t>
            </a:fld>
            <a:endParaRPr lang="zh-CN" altLang="en-US"/>
          </a:p>
        </p:txBody>
      </p:sp>
    </p:spTree>
    <p:extLst>
      <p:ext uri="{BB962C8B-B14F-4D97-AF65-F5344CB8AC3E}">
        <p14:creationId xmlns:p14="http://schemas.microsoft.com/office/powerpoint/2010/main" val="350702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11</a:t>
            </a:fld>
            <a:endParaRPr lang="zh-CN" altLang="en-US"/>
          </a:p>
        </p:txBody>
      </p:sp>
    </p:spTree>
    <p:extLst>
      <p:ext uri="{BB962C8B-B14F-4D97-AF65-F5344CB8AC3E}">
        <p14:creationId xmlns:p14="http://schemas.microsoft.com/office/powerpoint/2010/main" val="297626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13</a:t>
            </a:fld>
            <a:endParaRPr lang="zh-CN" altLang="en-US"/>
          </a:p>
        </p:txBody>
      </p:sp>
    </p:spTree>
    <p:extLst>
      <p:ext uri="{BB962C8B-B14F-4D97-AF65-F5344CB8AC3E}">
        <p14:creationId xmlns:p14="http://schemas.microsoft.com/office/powerpoint/2010/main" val="297626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2021/9/27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MAGIC\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9502"/>
            <a:ext cx="360040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MAGIC\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9501"/>
            <a:ext cx="4032448" cy="2258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MAGIC\Desktop\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394" y="2388080"/>
            <a:ext cx="3187638" cy="238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171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4AE04-A8F3-7C49-B64C-09237684AB5C}"/>
              </a:ext>
            </a:extLst>
          </p:cNvPr>
          <p:cNvSpPr>
            <a:spLocks noGrp="1"/>
          </p:cNvSpPr>
          <p:nvPr>
            <p:ph type="title"/>
          </p:nvPr>
        </p:nvSpPr>
        <p:spPr/>
        <p:txBody>
          <a:bodyPr/>
          <a:lstStyle/>
          <a:p>
            <a:r>
              <a:rPr lang="x-none" b="1" dirty="0">
                <a:solidFill>
                  <a:schemeClr val="accent5">
                    <a:lumMod val="50000"/>
                  </a:schemeClr>
                </a:solidFill>
                <a:latin typeface="Times New Roman" panose="02020603050405020304" pitchFamily="18" charset="0"/>
                <a:cs typeface="Times New Roman" panose="02020603050405020304" pitchFamily="18" charset="0"/>
              </a:rPr>
              <a:t>Hoạt động cặp đôi</a:t>
            </a:r>
          </a:p>
        </p:txBody>
      </p:sp>
      <p:graphicFrame>
        <p:nvGraphicFramePr>
          <p:cNvPr id="4" name="Table 4">
            <a:extLst>
              <a:ext uri="{FF2B5EF4-FFF2-40B4-BE49-F238E27FC236}">
                <a16:creationId xmlns="" xmlns:a16="http://schemas.microsoft.com/office/drawing/2014/main" id="{747BFE43-6ED3-634A-B6C1-CE67DBC10E28}"/>
              </a:ext>
            </a:extLst>
          </p:cNvPr>
          <p:cNvGraphicFramePr>
            <a:graphicFrameLocks noGrp="1"/>
          </p:cNvGraphicFramePr>
          <p:nvPr>
            <p:extLst>
              <p:ext uri="{D42A27DB-BD31-4B8C-83A1-F6EECF244321}">
                <p14:modId xmlns:p14="http://schemas.microsoft.com/office/powerpoint/2010/main" val="1379758772"/>
              </p:ext>
            </p:extLst>
          </p:nvPr>
        </p:nvGraphicFramePr>
        <p:xfrm>
          <a:off x="1524000" y="1419622"/>
          <a:ext cx="6096000" cy="3078480"/>
        </p:xfrm>
        <a:graphic>
          <a:graphicData uri="http://schemas.openxmlformats.org/drawingml/2006/table">
            <a:tbl>
              <a:tblPr firstRow="1" bandRow="1">
                <a:tableStyleId>{FABFCF23-3B69-468F-B69F-88F6DE6A72F2}</a:tableStyleId>
              </a:tblPr>
              <a:tblGrid>
                <a:gridCol w="2032000">
                  <a:extLst>
                    <a:ext uri="{9D8B030D-6E8A-4147-A177-3AD203B41FA5}">
                      <a16:colId xmlns="" xmlns:a16="http://schemas.microsoft.com/office/drawing/2014/main" val="4255074532"/>
                    </a:ext>
                  </a:extLst>
                </a:gridCol>
                <a:gridCol w="2032000">
                  <a:extLst>
                    <a:ext uri="{9D8B030D-6E8A-4147-A177-3AD203B41FA5}">
                      <a16:colId xmlns="" xmlns:a16="http://schemas.microsoft.com/office/drawing/2014/main" val="3662947113"/>
                    </a:ext>
                  </a:extLst>
                </a:gridCol>
                <a:gridCol w="2032000">
                  <a:extLst>
                    <a:ext uri="{9D8B030D-6E8A-4147-A177-3AD203B41FA5}">
                      <a16:colId xmlns="" xmlns:a16="http://schemas.microsoft.com/office/drawing/2014/main" val="1425538737"/>
                    </a:ext>
                  </a:extLst>
                </a:gridCol>
              </a:tblGrid>
              <a:tr h="370840">
                <a:tc>
                  <a:txBody>
                    <a:bodyPr/>
                    <a:lstStyle/>
                    <a:p>
                      <a:pPr algn="ctr"/>
                      <a:r>
                        <a:rPr lang="x-none" sz="2800" dirty="0">
                          <a:latin typeface="Times New Roman" panose="02020603050405020304" pitchFamily="18" charset="0"/>
                          <a:cs typeface="Times New Roman" panose="02020603050405020304" pitchFamily="18" charset="0"/>
                        </a:rPr>
                        <a:t>Tác giả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Tác phẩm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290815798"/>
                  </a:ext>
                </a:extLst>
              </a:tr>
              <a:tr h="370840">
                <a:tc>
                  <a:txBody>
                    <a:bodyPr/>
                    <a:lstStyle/>
                    <a:p>
                      <a:pPr algn="ctr"/>
                      <a:endParaRPr lang="x-none" sz="280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x-none" dirty="0"/>
                    </a:p>
                    <a:p>
                      <a:endParaRPr lang="x-none" dirty="0"/>
                    </a:p>
                    <a:p>
                      <a:endParaRPr lang="x-none" dirty="0"/>
                    </a:p>
                    <a:p>
                      <a:endParaRPr lang="x-none" dirty="0"/>
                    </a:p>
                    <a:p>
                      <a:endParaRPr lang="x-none" dirty="0"/>
                    </a:p>
                    <a:p>
                      <a:endParaRPr lang="x-none" dirty="0"/>
                    </a:p>
                    <a:p>
                      <a:endParaRPr lang="x-none" dirty="0"/>
                    </a:p>
                  </a:txBody>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158970893"/>
                  </a:ext>
                </a:extLst>
              </a:tr>
            </a:tbl>
          </a:graphicData>
        </a:graphic>
      </p:graphicFrame>
      <p:sp>
        <p:nvSpPr>
          <p:cNvPr id="5" name="Rectangle 4">
            <a:extLst>
              <a:ext uri="{FF2B5EF4-FFF2-40B4-BE49-F238E27FC236}">
                <a16:creationId xmlns="" xmlns:a16="http://schemas.microsoft.com/office/drawing/2014/main" id="{04883C7C-0BDF-874C-8035-7D714CE9D8EB}"/>
              </a:ext>
            </a:extLst>
          </p:cNvPr>
          <p:cNvSpPr/>
          <p:nvPr/>
        </p:nvSpPr>
        <p:spPr>
          <a:xfrm>
            <a:off x="3563888" y="1419622"/>
            <a:ext cx="2016224" cy="307848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885932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 xmlns:a16="http://schemas.microsoft.com/office/drawing/2014/main" id="{D5809393-F82D-8C44-A8B4-C6C2EF4B3AEC}"/>
              </a:ext>
            </a:extLst>
          </p:cNvPr>
          <p:cNvSpPr txBox="1">
            <a:spLocks/>
          </p:cNvSpPr>
          <p:nvPr/>
        </p:nvSpPr>
        <p:spPr bwMode="auto">
          <a:xfrm>
            <a:off x="1979712" y="1359035"/>
            <a:ext cx="5760640"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just"/>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 Tác giả</a:t>
            </a:r>
            <a:endParaRPr lang="zh-CN" altLang="en-US"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8907370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Đọc: Nếu cậu muốn có một người bạn... (trích Hoàng tử bé, Ăng-toan đơ  Xanh-tơ Ê-xu-pe-ri) - Hoc24">
            <a:extLst>
              <a:ext uri="{FF2B5EF4-FFF2-40B4-BE49-F238E27FC236}">
                <a16:creationId xmlns="" xmlns:a16="http://schemas.microsoft.com/office/drawing/2014/main" id="{54043E52-BBA0-F54D-A33D-73C5B3666B9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4" descr="Đọc: Nếu cậu muốn có một người bạn... (trích Hoàng tử bé, Ăng-toan đơ  Xanh-tơ Ê-xu-pe-ri) - Hoc24">
            <a:extLst>
              <a:ext uri="{FF2B5EF4-FFF2-40B4-BE49-F238E27FC236}">
                <a16:creationId xmlns="" xmlns:a16="http://schemas.microsoft.com/office/drawing/2014/main" id="{88280E98-E7D4-9749-8F38-77557522CC5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6" name="AutoShape 6" descr="Đọc: Nếu cậu muốn có một người bạn... (trích Hoàng tử bé, Ăng-toan đơ  Xanh-tơ Ê-xu-pe-ri) - Hoc24">
            <a:extLst>
              <a:ext uri="{FF2B5EF4-FFF2-40B4-BE49-F238E27FC236}">
                <a16:creationId xmlns="" xmlns:a16="http://schemas.microsoft.com/office/drawing/2014/main" id="{7B4D1D1B-0A05-7E47-8104-F259EA766779}"/>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4104" name="Picture 8" descr="Phạm Hồng My: Tác giả ANTOINE DE SAINT EXUPÉRY">
            <a:extLst>
              <a:ext uri="{FF2B5EF4-FFF2-40B4-BE49-F238E27FC236}">
                <a16:creationId xmlns="" xmlns:a16="http://schemas.microsoft.com/office/drawing/2014/main" id="{CAB1B615-61CA-1942-8BE7-778D6E58E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9864" y="762000"/>
            <a:ext cx="5148064"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AD921B4-75C9-0140-B2CB-1C12AF5298E0}"/>
              </a:ext>
            </a:extLst>
          </p:cNvPr>
          <p:cNvSpPr txBox="1"/>
          <p:nvPr/>
        </p:nvSpPr>
        <p:spPr>
          <a:xfrm>
            <a:off x="4139952" y="486807"/>
            <a:ext cx="4843264" cy="4474686"/>
          </a:xfrm>
          <a:prstGeom prst="rect">
            <a:avLst/>
          </a:prstGeom>
          <a:noFill/>
        </p:spPr>
        <p:txBody>
          <a:bodyPr wrap="square" rtlCol="0">
            <a:spAutoFit/>
          </a:bodyPr>
          <a:lstStyle/>
          <a:p>
            <a:pPr marL="285750" indent="-285750">
              <a:lnSpc>
                <a:spcPct val="114000"/>
              </a:lnSpc>
              <a:buFont typeface="Courier New" panose="02070309020205020404" pitchFamily="49" charset="0"/>
              <a:buChar char="o"/>
            </a:pPr>
            <a:r>
              <a:rPr lang="x-none" sz="2800" dirty="0">
                <a:latin typeface="Times New Roman" panose="02020603050405020304" pitchFamily="18" charset="0"/>
                <a:cs typeface="Times New Roman" panose="02020603050405020304" pitchFamily="18" charset="0"/>
              </a:rPr>
              <a:t>Tên: Ăng-toan đơ Xanh-tơ Ê-xu-pê-ri (</a:t>
            </a:r>
            <a:r>
              <a:rPr lang="en-US" sz="2800" dirty="0">
                <a:latin typeface="Times New Roman" panose="02020603050405020304" pitchFamily="18" charset="0"/>
                <a:cs typeface="Times New Roman" panose="02020603050405020304" pitchFamily="18" charset="0"/>
              </a:rPr>
              <a:t>1900 – 1944)</a:t>
            </a:r>
            <a:endParaRPr lang="x-none" sz="28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endParaRPr lang="x-none" sz="28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chuyến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phi </a:t>
            </a:r>
            <a:r>
              <a:rPr lang="en-US" sz="2800" dirty="0" err="1">
                <a:latin typeface="Times New Roman" panose="02020603050405020304" pitchFamily="18" charset="0"/>
                <a:cs typeface="Times New Roman" panose="02020603050405020304" pitchFamily="18" charset="0"/>
              </a:rPr>
              <a:t>công</a:t>
            </a:r>
            <a:endParaRPr lang="x-none" sz="28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a:t>
            </a:r>
            <a:r>
              <a:rPr lang="en-US"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02500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 xmlns:a16="http://schemas.microsoft.com/office/drawing/2014/main" id="{D5809393-F82D-8C44-A8B4-C6C2EF4B3AEC}"/>
              </a:ext>
            </a:extLst>
          </p:cNvPr>
          <p:cNvSpPr txBox="1">
            <a:spLocks/>
          </p:cNvSpPr>
          <p:nvPr/>
        </p:nvSpPr>
        <p:spPr bwMode="auto">
          <a:xfrm>
            <a:off x="1979712" y="1359035"/>
            <a:ext cx="5760640"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just"/>
            <a:r>
              <a:rPr lang="en-US"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vi-VN" altLang="zh-CN" sz="55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Tác </a:t>
            </a:r>
            <a:r>
              <a:rPr lang="en-US" altLang="zh-CN" sz="55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phẩm</a:t>
            </a:r>
            <a:endParaRPr lang="zh-CN" altLang="en-US"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5083833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Đọc: Nếu cậu muốn có một người bạn... (trích Hoàng tử bé, Ăng-toan đơ  Xanh-tơ Ê-xu-pe-ri) - Hoc24">
            <a:extLst>
              <a:ext uri="{FF2B5EF4-FFF2-40B4-BE49-F238E27FC236}">
                <a16:creationId xmlns="" xmlns:a16="http://schemas.microsoft.com/office/drawing/2014/main" id="{54043E52-BBA0-F54D-A33D-73C5B3666B9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4" descr="Đọc: Nếu cậu muốn có một người bạn... (trích Hoàng tử bé, Ăng-toan đơ  Xanh-tơ Ê-xu-pe-ri) - Hoc24">
            <a:extLst>
              <a:ext uri="{FF2B5EF4-FFF2-40B4-BE49-F238E27FC236}">
                <a16:creationId xmlns="" xmlns:a16="http://schemas.microsoft.com/office/drawing/2014/main" id="{88280E98-E7D4-9749-8F38-77557522CC5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6" name="AutoShape 6" descr="Đọc: Nếu cậu muốn có một người bạn... (trích Hoàng tử bé, Ăng-toan đơ  Xanh-tơ Ê-xu-pe-ri) - Hoc24">
            <a:extLst>
              <a:ext uri="{FF2B5EF4-FFF2-40B4-BE49-F238E27FC236}">
                <a16:creationId xmlns="" xmlns:a16="http://schemas.microsoft.com/office/drawing/2014/main" id="{7B4D1D1B-0A05-7E47-8104-F259EA766779}"/>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8" name="Picture 2" descr="Những bài học sâu sắc về tình yêu trong cuốn sách Hoàng Tử Bé">
            <a:extLst>
              <a:ext uri="{FF2B5EF4-FFF2-40B4-BE49-F238E27FC236}">
                <a16:creationId xmlns="" xmlns:a16="http://schemas.microsoft.com/office/drawing/2014/main" id="{3586DBD5-FE8E-D847-9961-BDEC95418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73" b="920"/>
          <a:stretch/>
        </p:blipFill>
        <p:spPr bwMode="auto">
          <a:xfrm>
            <a:off x="0" y="0"/>
            <a:ext cx="9144000" cy="5143500"/>
          </a:xfrm>
          <a:prstGeom prst="rect">
            <a:avLst/>
          </a:prstGeom>
          <a:solidFill>
            <a:srgbClr val="FFFFFF"/>
          </a:solidFill>
        </p:spPr>
      </p:pic>
      <p:sp>
        <p:nvSpPr>
          <p:cNvPr id="2" name="Rectangle 1"/>
          <p:cNvSpPr/>
          <p:nvPr/>
        </p:nvSpPr>
        <p:spPr>
          <a:xfrm>
            <a:off x="395929" y="2724150"/>
            <a:ext cx="4481264" cy="2266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rPr>
              <a:t>Đây</a:t>
            </a:r>
            <a:r>
              <a:rPr lang="en-US" sz="4400" dirty="0" smtClean="0">
                <a:solidFill>
                  <a:schemeClr val="tx1"/>
                </a:solidFill>
              </a:rPr>
              <a:t> </a:t>
            </a:r>
            <a:r>
              <a:rPr lang="en-US" sz="4400" dirty="0" err="1" smtClean="0">
                <a:solidFill>
                  <a:schemeClr val="tx1"/>
                </a:solidFill>
              </a:rPr>
              <a:t>là</a:t>
            </a:r>
            <a:r>
              <a:rPr lang="en-US" sz="4400" dirty="0" smtClean="0">
                <a:solidFill>
                  <a:schemeClr val="tx1"/>
                </a:solidFill>
              </a:rPr>
              <a:t> </a:t>
            </a:r>
            <a:r>
              <a:rPr lang="en-US" sz="4400" dirty="0" err="1" smtClean="0">
                <a:solidFill>
                  <a:schemeClr val="tx1"/>
                </a:solidFill>
              </a:rPr>
              <a:t>tác</a:t>
            </a:r>
            <a:r>
              <a:rPr lang="en-US" sz="4400" dirty="0" smtClean="0">
                <a:solidFill>
                  <a:schemeClr val="tx1"/>
                </a:solidFill>
              </a:rPr>
              <a:t> </a:t>
            </a:r>
            <a:r>
              <a:rPr lang="en-US" sz="4400" dirty="0" err="1" smtClean="0">
                <a:solidFill>
                  <a:schemeClr val="tx1"/>
                </a:solidFill>
              </a:rPr>
              <a:t>phẩm</a:t>
            </a:r>
            <a:r>
              <a:rPr lang="en-US" sz="4400" dirty="0" smtClean="0">
                <a:solidFill>
                  <a:schemeClr val="tx1"/>
                </a:solidFill>
              </a:rPr>
              <a:t> </a:t>
            </a:r>
            <a:r>
              <a:rPr lang="en-US" sz="4400" dirty="0" err="1" smtClean="0">
                <a:solidFill>
                  <a:schemeClr val="tx1"/>
                </a:solidFill>
              </a:rPr>
              <a:t>nổi</a:t>
            </a:r>
            <a:r>
              <a:rPr lang="en-US" sz="4400" dirty="0" smtClean="0">
                <a:solidFill>
                  <a:schemeClr val="tx1"/>
                </a:solidFill>
              </a:rPr>
              <a:t> </a:t>
            </a:r>
            <a:r>
              <a:rPr lang="en-US" sz="4400" dirty="0" err="1" smtClean="0">
                <a:solidFill>
                  <a:schemeClr val="tx1"/>
                </a:solidFill>
              </a:rPr>
              <a:t>tiếng</a:t>
            </a:r>
            <a:r>
              <a:rPr lang="en-US" sz="4400" dirty="0" smtClean="0">
                <a:solidFill>
                  <a:schemeClr val="tx1"/>
                </a:solidFill>
              </a:rPr>
              <a:t> </a:t>
            </a:r>
            <a:r>
              <a:rPr lang="en-US" sz="4400" dirty="0" err="1" smtClean="0">
                <a:solidFill>
                  <a:schemeClr val="tx1"/>
                </a:solidFill>
              </a:rPr>
              <a:t>nhất</a:t>
            </a:r>
            <a:r>
              <a:rPr lang="en-US" sz="4400" dirty="0" smtClean="0">
                <a:solidFill>
                  <a:schemeClr val="tx1"/>
                </a:solidFill>
              </a:rPr>
              <a:t> </a:t>
            </a:r>
            <a:r>
              <a:rPr lang="en-US" sz="4400" dirty="0" err="1" smtClean="0">
                <a:solidFill>
                  <a:schemeClr val="tx1"/>
                </a:solidFill>
              </a:rPr>
              <a:t>của</a:t>
            </a:r>
            <a:r>
              <a:rPr lang="en-US" sz="4400" dirty="0" smtClean="0">
                <a:solidFill>
                  <a:schemeClr val="tx1"/>
                </a:solidFill>
              </a:rPr>
              <a:t> </a:t>
            </a:r>
            <a:r>
              <a:rPr lang="en-US" sz="4400" dirty="0" err="1" smtClean="0">
                <a:solidFill>
                  <a:schemeClr val="tx1"/>
                </a:solidFill>
              </a:rPr>
              <a:t>Ăng-toăn</a:t>
            </a:r>
            <a:r>
              <a:rPr lang="en-US" sz="4400" dirty="0">
                <a:solidFill>
                  <a:schemeClr val="tx1"/>
                </a:solidFill>
              </a:rPr>
              <a:t> </a:t>
            </a:r>
            <a:r>
              <a:rPr lang="en-US" sz="4400" dirty="0" err="1" smtClean="0">
                <a:solidFill>
                  <a:schemeClr val="tx1"/>
                </a:solidFill>
              </a:rPr>
              <a:t>Xanh-tơ</a:t>
            </a:r>
            <a:r>
              <a:rPr lang="en-US" sz="4400" dirty="0" smtClean="0">
                <a:solidFill>
                  <a:schemeClr val="tx1"/>
                </a:solidFill>
              </a:rPr>
              <a:t> Ê-</a:t>
            </a:r>
            <a:r>
              <a:rPr lang="en-US" sz="4400" dirty="0" err="1" smtClean="0">
                <a:solidFill>
                  <a:schemeClr val="tx1"/>
                </a:solidFill>
              </a:rPr>
              <a:t>xu</a:t>
            </a:r>
            <a:r>
              <a:rPr lang="en-US" sz="4400" dirty="0" smtClean="0">
                <a:solidFill>
                  <a:schemeClr val="tx1"/>
                </a:solidFill>
              </a:rPr>
              <a:t>-</a:t>
            </a:r>
            <a:r>
              <a:rPr lang="en-US" sz="4400" dirty="0" err="1" smtClean="0">
                <a:solidFill>
                  <a:schemeClr val="tx1"/>
                </a:solidFill>
              </a:rPr>
              <a:t>pê-ri</a:t>
            </a:r>
            <a:endParaRPr lang="en-US" sz="4400" dirty="0">
              <a:solidFill>
                <a:schemeClr val="tx1"/>
              </a:solidFill>
            </a:endParaRPr>
          </a:p>
        </p:txBody>
      </p:sp>
    </p:spTree>
    <p:extLst>
      <p:ext uri="{BB962C8B-B14F-4D97-AF65-F5344CB8AC3E}">
        <p14:creationId xmlns:p14="http://schemas.microsoft.com/office/powerpoint/2010/main" val="100533925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9553" y="0"/>
            <a:ext cx="1317118" cy="3003798"/>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4400" b="1" dirty="0">
                  <a:solidFill>
                    <a:srgbClr val="FF0000"/>
                  </a:solidFill>
                  <a:latin typeface="微软雅黑" panose="020B0503020204020204" pitchFamily="34" charset="-122"/>
                  <a:ea typeface="微软雅黑" panose="020B0503020204020204" pitchFamily="34" charset="-122"/>
                </a:rPr>
                <a:t>II</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87" name="图片 86" descr="31f7217a017c2d9a8a7bcbd9844c1629.png"/>
          <p:cNvPicPr>
            <a:picLocks noChangeAspect="1"/>
          </p:cNvPicPr>
          <p:nvPr/>
        </p:nvPicPr>
        <p:blipFill>
          <a:blip r:embed="rId3" cstate="print"/>
          <a:stretch>
            <a:fillRect/>
          </a:stretch>
        </p:blipFill>
        <p:spPr>
          <a:xfrm>
            <a:off x="2339752" y="1132324"/>
            <a:ext cx="4919482" cy="4011176"/>
          </a:xfrm>
          <a:prstGeom prst="rect">
            <a:avLst/>
          </a:prstGeom>
        </p:spPr>
      </p:pic>
      <p:pic>
        <p:nvPicPr>
          <p:cNvPr id="59" name="图片 58" descr="4f126e676b03beb6a607349bbd6c6a22.png"/>
          <p:cNvPicPr>
            <a:picLocks noChangeAspect="1"/>
          </p:cNvPicPr>
          <p:nvPr/>
        </p:nvPicPr>
        <p:blipFill>
          <a:blip r:embed="rId4" cstate="print"/>
          <a:stretch>
            <a:fillRect/>
          </a:stretch>
        </p:blipFill>
        <p:spPr>
          <a:xfrm>
            <a:off x="0" y="1492210"/>
            <a:ext cx="9144000" cy="3666744"/>
          </a:xfrm>
          <a:prstGeom prst="rect">
            <a:avLst/>
          </a:prstGeom>
        </p:spPr>
      </p:pic>
      <p:sp>
        <p:nvSpPr>
          <p:cNvPr id="84" name="TextBox 27"/>
          <p:cNvSpPr txBox="1">
            <a:spLocks/>
          </p:cNvSpPr>
          <p:nvPr/>
        </p:nvSpPr>
        <p:spPr bwMode="auto">
          <a:xfrm>
            <a:off x="3510965" y="1487586"/>
            <a:ext cx="2787760" cy="151621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Khám phá </a:t>
            </a:r>
          </a:p>
          <a:p>
            <a:pPr marL="0" lvl="1" algn="ctr"/>
            <a:r>
              <a:rPr lang="vi-VN" altLang="zh-CN"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văn bản</a:t>
            </a:r>
            <a:endParaRPr lang="zh-CN" altLang="en-US"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077021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Ngôi</a:t>
            </a: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kể</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2061787" y="1564949"/>
            <a:ext cx="6807410" cy="1323439"/>
          </a:xfrm>
          <a:prstGeom prst="rect">
            <a:avLst/>
          </a:prstGeom>
          <a:noFill/>
        </p:spPr>
        <p:txBody>
          <a:bodyPr wrap="square" rtlCol="0">
            <a:spAutoFit/>
          </a:bodyPr>
          <a:lstStyle/>
          <a:p>
            <a:pPr marL="571500" indent="-571500" algn="just">
              <a:buFontTx/>
              <a:buChar char="-"/>
            </a:pPr>
            <a:r>
              <a:rPr lang="en-US" sz="4000" dirty="0" err="1" smtClean="0"/>
              <a:t>Ngôi</a:t>
            </a:r>
            <a:r>
              <a:rPr lang="en-US" sz="4000" dirty="0" smtClean="0"/>
              <a:t> </a:t>
            </a:r>
            <a:r>
              <a:rPr lang="en-US" sz="4000" dirty="0" err="1" smtClean="0"/>
              <a:t>thứ</a:t>
            </a:r>
            <a:r>
              <a:rPr lang="en-US" sz="4000" dirty="0" smtClean="0"/>
              <a:t> </a:t>
            </a:r>
            <a:r>
              <a:rPr lang="en-US" sz="4000" dirty="0" err="1" smtClean="0"/>
              <a:t>ba</a:t>
            </a:r>
            <a:r>
              <a:rPr lang="en-US" sz="4000" dirty="0" smtClean="0"/>
              <a:t> – </a:t>
            </a:r>
            <a:r>
              <a:rPr lang="en-US" sz="4000" dirty="0" err="1" smtClean="0"/>
              <a:t>người</a:t>
            </a:r>
            <a:r>
              <a:rPr lang="en-US" sz="4000" dirty="0" smtClean="0"/>
              <a:t> </a:t>
            </a:r>
            <a:r>
              <a:rPr lang="en-US" sz="4000" dirty="0" err="1" smtClean="0"/>
              <a:t>kể</a:t>
            </a:r>
            <a:r>
              <a:rPr lang="en-US" sz="4000" dirty="0" smtClean="0"/>
              <a:t> </a:t>
            </a:r>
            <a:r>
              <a:rPr lang="en-US" sz="4000" dirty="0" err="1" smtClean="0"/>
              <a:t>chuyện</a:t>
            </a:r>
            <a:r>
              <a:rPr lang="en-US" sz="4000" dirty="0" smtClean="0"/>
              <a:t> </a:t>
            </a:r>
            <a:r>
              <a:rPr lang="en-US" sz="4000" dirty="0" err="1" smtClean="0"/>
              <a:t>giấu</a:t>
            </a:r>
            <a:r>
              <a:rPr lang="en-US" sz="4000" dirty="0" smtClean="0"/>
              <a:t> </a:t>
            </a:r>
            <a:r>
              <a:rPr lang="en-US" sz="4000" dirty="0" err="1" smtClean="0"/>
              <a:t>mình</a:t>
            </a:r>
            <a:endParaRPr lang="en-US" sz="4000" dirty="0" smtClean="0"/>
          </a:p>
        </p:txBody>
      </p:sp>
      <p:sp>
        <p:nvSpPr>
          <p:cNvPr id="34" name="TextBox 33"/>
          <p:cNvSpPr txBox="1"/>
          <p:nvPr/>
        </p:nvSpPr>
        <p:spPr>
          <a:xfrm>
            <a:off x="2214187" y="3079462"/>
            <a:ext cx="6807410" cy="1323439"/>
          </a:xfrm>
          <a:prstGeom prst="rect">
            <a:avLst/>
          </a:prstGeom>
          <a:noFill/>
        </p:spPr>
        <p:txBody>
          <a:bodyPr wrap="square" rtlCol="0">
            <a:spAutoFit/>
          </a:bodyPr>
          <a:lstStyle/>
          <a:p>
            <a:pPr algn="just"/>
            <a:r>
              <a:rPr lang="en-US" sz="4000" dirty="0" smtClean="0"/>
              <a:t>=&gt; </a:t>
            </a:r>
            <a:r>
              <a:rPr lang="en-US" sz="4000" dirty="0" err="1" smtClean="0"/>
              <a:t>Tăng</a:t>
            </a:r>
            <a:r>
              <a:rPr lang="en-US" sz="4000" dirty="0" smtClean="0"/>
              <a:t> </a:t>
            </a:r>
            <a:r>
              <a:rPr lang="en-US" sz="4000" dirty="0" err="1" smtClean="0"/>
              <a:t>tính</a:t>
            </a:r>
            <a:r>
              <a:rPr lang="en-US" sz="4000" dirty="0" smtClean="0"/>
              <a:t> </a:t>
            </a:r>
            <a:r>
              <a:rPr lang="en-US" sz="4000" dirty="0" err="1" smtClean="0"/>
              <a:t>khách</a:t>
            </a:r>
            <a:r>
              <a:rPr lang="en-US" sz="4000" dirty="0" smtClean="0"/>
              <a:t> </a:t>
            </a:r>
            <a:r>
              <a:rPr lang="en-US" sz="4000" dirty="0" err="1" smtClean="0"/>
              <a:t>quan</a:t>
            </a:r>
            <a:r>
              <a:rPr lang="en-US" sz="4000" dirty="0" smtClean="0"/>
              <a:t>, </a:t>
            </a:r>
            <a:r>
              <a:rPr lang="en-US" sz="4000" dirty="0" err="1" smtClean="0"/>
              <a:t>linh</a:t>
            </a:r>
            <a:r>
              <a:rPr lang="en-US" sz="4000" dirty="0" smtClean="0"/>
              <a:t> </a:t>
            </a:r>
            <a:r>
              <a:rPr lang="en-US" sz="4000" dirty="0" err="1" smtClean="0"/>
              <a:t>hoạt</a:t>
            </a:r>
            <a:endParaRPr lang="en-US" sz="4000" dirty="0" smtClean="0"/>
          </a:p>
        </p:txBody>
      </p:sp>
    </p:spTree>
    <p:extLst>
      <p:ext uri="{BB962C8B-B14F-4D97-AF65-F5344CB8AC3E}">
        <p14:creationId xmlns:p14="http://schemas.microsoft.com/office/powerpoint/2010/main" val="368960091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Cốt</a:t>
            </a: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truyện</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Rectangle 3"/>
          <p:cNvSpPr/>
          <p:nvPr/>
        </p:nvSpPr>
        <p:spPr>
          <a:xfrm>
            <a:off x="1907704" y="903230"/>
            <a:ext cx="7056784" cy="876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1. </a:t>
            </a:r>
            <a:r>
              <a:rPr lang="vi-VN" dirty="0" smtClean="0">
                <a:solidFill>
                  <a:schemeClr val="tx1"/>
                </a:solidFill>
              </a:rPr>
              <a:t>Khi </a:t>
            </a:r>
            <a:r>
              <a:rPr lang="vi-VN" dirty="0">
                <a:solidFill>
                  <a:schemeClr val="tx1"/>
                </a:solidFill>
              </a:rPr>
              <a:t>hoàng tử bé đang nằm khóc lóc trên bãi cỏ, một con cáo bỗng xuất hiện và chào hỏi. Hoàng tử bé đã đề nghị cáo đến chơi với mình. Nhưng cáo từ chối vì nó chưa được cảm hóa.</a:t>
            </a:r>
            <a:endParaRPr lang="en-US" dirty="0">
              <a:solidFill>
                <a:schemeClr val="tx1"/>
              </a:solidFill>
            </a:endParaRPr>
          </a:p>
        </p:txBody>
      </p:sp>
      <p:sp>
        <p:nvSpPr>
          <p:cNvPr id="37" name="Rectangle 36"/>
          <p:cNvSpPr/>
          <p:nvPr/>
        </p:nvSpPr>
        <p:spPr>
          <a:xfrm>
            <a:off x="107504" y="1884754"/>
            <a:ext cx="8856984" cy="509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2. </a:t>
            </a:r>
            <a:r>
              <a:rPr lang="vi-VN" dirty="0" smtClean="0">
                <a:solidFill>
                  <a:schemeClr val="tx1"/>
                </a:solidFill>
              </a:rPr>
              <a:t>Và </a:t>
            </a:r>
            <a:r>
              <a:rPr lang="vi-VN" dirty="0">
                <a:solidFill>
                  <a:schemeClr val="tx1"/>
                </a:solidFill>
              </a:rPr>
              <a:t>rồi hoàng tử bé đã cảm hóa cáo, họ đã trở thành những người bạn. </a:t>
            </a:r>
            <a:endParaRPr lang="en-US" dirty="0">
              <a:solidFill>
                <a:schemeClr val="tx1"/>
              </a:solidFill>
            </a:endParaRPr>
          </a:p>
        </p:txBody>
      </p:sp>
      <p:sp>
        <p:nvSpPr>
          <p:cNvPr id="39" name="Rectangle 38"/>
          <p:cNvSpPr/>
          <p:nvPr/>
        </p:nvSpPr>
        <p:spPr>
          <a:xfrm>
            <a:off x="107504" y="2499742"/>
            <a:ext cx="88569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3. </a:t>
            </a:r>
            <a:r>
              <a:rPr lang="vi-VN" dirty="0" smtClean="0">
                <a:solidFill>
                  <a:schemeClr val="tx1"/>
                </a:solidFill>
              </a:rPr>
              <a:t>Hoàng </a:t>
            </a:r>
            <a:r>
              <a:rPr lang="vi-VN" dirty="0">
                <a:solidFill>
                  <a:schemeClr val="tx1"/>
                </a:solidFill>
              </a:rPr>
              <a:t>từ bé vừa đến Trái Đất thì bắt gặp một vườn hoa hồng rực rỡ màu sắc. Cậu cảm thấy buồn bã khi nghĩ đến bông hồng duy nhất ở hành tinh của mình. So với khu vườn này, cậu chỉ có “một bông hoa tầm thường”.</a:t>
            </a:r>
            <a:endParaRPr lang="en-US" dirty="0">
              <a:solidFill>
                <a:schemeClr val="tx1"/>
              </a:solidFill>
            </a:endParaRPr>
          </a:p>
        </p:txBody>
      </p:sp>
      <p:sp>
        <p:nvSpPr>
          <p:cNvPr id="40" name="Rectangle 39"/>
          <p:cNvSpPr/>
          <p:nvPr/>
        </p:nvSpPr>
        <p:spPr>
          <a:xfrm>
            <a:off x="107504" y="3363896"/>
            <a:ext cx="8869203" cy="509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4. </a:t>
            </a:r>
            <a:r>
              <a:rPr lang="vi-VN" dirty="0" smtClean="0">
                <a:solidFill>
                  <a:schemeClr val="tx1"/>
                </a:solidFill>
              </a:rPr>
              <a:t>Nó </a:t>
            </a:r>
            <a:r>
              <a:rPr lang="vi-VN" dirty="0">
                <a:solidFill>
                  <a:schemeClr val="tx1"/>
                </a:solidFill>
              </a:rPr>
              <a:t>muốn cậu cảm hóa mình, nhưng hoàng tử bé cần phải đi tìm bạn bè và tìm hiểu nhiều thứ. Cáo nói với cậu nếu muốn có một người bạn thì hãy cảm hóa nó.</a:t>
            </a:r>
            <a:endParaRPr lang="en-US" dirty="0">
              <a:solidFill>
                <a:schemeClr val="tx1"/>
              </a:solidFill>
            </a:endParaRPr>
          </a:p>
        </p:txBody>
      </p:sp>
      <p:sp>
        <p:nvSpPr>
          <p:cNvPr id="42" name="Rectangle 41"/>
          <p:cNvSpPr/>
          <p:nvPr/>
        </p:nvSpPr>
        <p:spPr>
          <a:xfrm>
            <a:off x="95285" y="4026192"/>
            <a:ext cx="8869203" cy="849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5. </a:t>
            </a:r>
            <a:r>
              <a:rPr lang="vi-VN" dirty="0" smtClean="0">
                <a:solidFill>
                  <a:schemeClr val="tx1"/>
                </a:solidFill>
              </a:rPr>
              <a:t>Cáo </a:t>
            </a:r>
            <a:r>
              <a:rPr lang="vi-VN" dirty="0">
                <a:solidFill>
                  <a:schemeClr val="tx1"/>
                </a:solidFill>
              </a:rPr>
              <a:t>khuyên hoàng tử bé quay trở lại khu vườn hoa hồng để nhận ra bông hồng của cậu là khác biệt. Hoàng tử bé quay lại chào tạm biệt cáo và nhận được lời khuyên ý nghĩa của cáo về tình bạn.</a:t>
            </a:r>
            <a:endParaRPr lang="en-US" dirty="0">
              <a:solidFill>
                <a:schemeClr val="tx1"/>
              </a:solidFill>
            </a:endParaRPr>
          </a:p>
        </p:txBody>
      </p:sp>
    </p:spTree>
    <p:extLst>
      <p:ext uri="{BB962C8B-B14F-4D97-AF65-F5344CB8AC3E}">
        <p14:creationId xmlns:p14="http://schemas.microsoft.com/office/powerpoint/2010/main" val="199966414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2800" b="1"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Nhân</a:t>
            </a: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vật</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38" name="Picture 2" descr="Hoàng tử bé: Truyện thiếu nhi không dành cho thiếu nhi">
            <a:extLst>
              <a:ext uri="{FF2B5EF4-FFF2-40B4-BE49-F238E27FC236}">
                <a16:creationId xmlns="" xmlns:a16="http://schemas.microsoft.com/office/drawing/2014/main" id="{6AC8794C-2806-7142-867D-D965491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866" y="1000400"/>
            <a:ext cx="6534472" cy="391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4816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 cảnh gặp gỡ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a.</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82" name="TextBox 81">
            <a:extLst>
              <a:ext uri="{FF2B5EF4-FFF2-40B4-BE49-F238E27FC236}">
                <a16:creationId xmlns="" xmlns:a16="http://schemas.microsoft.com/office/drawing/2014/main" id="{D7F174E2-F576-7549-BE82-05EEFA743EFA}"/>
              </a:ext>
            </a:extLst>
          </p:cNvPr>
          <p:cNvSpPr txBox="1"/>
          <p:nvPr/>
        </p:nvSpPr>
        <p:spPr>
          <a:xfrm>
            <a:off x="3707904" y="817680"/>
            <a:ext cx="5275312" cy="4401205"/>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 Hoàn cảnh:</a:t>
            </a:r>
            <a:r>
              <a:rPr lang="x-none" sz="2800" b="1" i="1"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hoàng tử bé từ một hành tinh khác vừa đặt chân tới trái đất.</a:t>
            </a:r>
          </a:p>
          <a:p>
            <a:pPr algn="just"/>
            <a:r>
              <a:rPr lang="x-none" sz="2800" dirty="0">
                <a:latin typeface="Times New Roman" panose="02020603050405020304" pitchFamily="18" charset="0"/>
                <a:cs typeface="Times New Roman" panose="02020603050405020304" pitchFamily="18" charset="0"/>
              </a:rPr>
              <a:t>- Hoàng tử bé thất vọng, đau khổ khi ngỡ rằng bông hồng của mình không phải duy nhất.</a:t>
            </a:r>
          </a:p>
          <a:p>
            <a:pPr algn="just"/>
            <a:r>
              <a:rPr lang="x-none" sz="2800" dirty="0">
                <a:latin typeface="Times New Roman" panose="02020603050405020304" pitchFamily="18" charset="0"/>
                <a:cs typeface="Times New Roman" panose="02020603050405020304" pitchFamily="18" charset="0"/>
              </a:rPr>
              <a:t>- Con cáo thì đang bị săn đuổi, sợ hãi, chạy trốn con người…</a:t>
            </a:r>
          </a:p>
          <a:p>
            <a:pPr algn="just"/>
            <a:r>
              <a:rPr lang="en-US" sz="2800" dirty="0">
                <a:latin typeface="Times New Roman" panose="02020603050405020304" pitchFamily="18" charset="0"/>
                <a:cs typeface="Times New Roman" panose="02020603050405020304" pitchFamily="18" charset="0"/>
                <a:sym typeface="Wingdings" pitchFamily="2" charset="2"/>
              </a:rPr>
              <a:t></a:t>
            </a:r>
            <a:r>
              <a:rPr lang="x-none" sz="2800" dirty="0">
                <a:latin typeface="Times New Roman" panose="02020603050405020304" pitchFamily="18" charset="0"/>
                <a:cs typeface="Times New Roman" panose="02020603050405020304" pitchFamily="18" charset="0"/>
              </a:rPr>
              <a:t> Hai nhân vật đều đang cô đơn, buồn bã.</a:t>
            </a:r>
          </a:p>
        </p:txBody>
      </p:sp>
      <p:pic>
        <p:nvPicPr>
          <p:cNvPr id="5122" name="Picture 2" descr="Hoàng tử bé&amp;quot;-trích dẫn hay | Hình ảnh, Tiểu thuyết, Truyền cảm hứng">
            <a:extLst>
              <a:ext uri="{FF2B5EF4-FFF2-40B4-BE49-F238E27FC236}">
                <a16:creationId xmlns="" xmlns:a16="http://schemas.microsoft.com/office/drawing/2014/main" id="{78C4AFF6-71E9-4142-B502-445985FDF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3605">
            <a:off x="907746" y="1608658"/>
            <a:ext cx="2058168" cy="3284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strips(downLeft)">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strips(downLeft)">
                                      <p:cBhvr>
                                        <p:cTn id="12" dur="5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strips(downLeft)">
                                      <p:cBhvr>
                                        <p:cTn id="17" dur="5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strips(downLeft)">
                                      <p:cBhvr>
                                        <p:cTn id="22" dur="500"/>
                                        <p:tgtEl>
                                          <p:spTgt spid="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6" descr="1c2e73957079b1c5c25c72c8eb070c71.png">
            <a:extLst>
              <a:ext uri="{FF2B5EF4-FFF2-40B4-BE49-F238E27FC236}">
                <a16:creationId xmlns="" xmlns:a16="http://schemas.microsoft.com/office/drawing/2014/main" id="{7FF27BAF-7787-2043-B891-DB45E840FB4C}"/>
              </a:ext>
            </a:extLst>
          </p:cNvPr>
          <p:cNvPicPr>
            <a:picLocks noChangeAspect="1"/>
          </p:cNvPicPr>
          <p:nvPr/>
        </p:nvPicPr>
        <p:blipFill>
          <a:blip r:embed="rId2" cstate="print"/>
          <a:stretch>
            <a:fillRect/>
          </a:stretch>
        </p:blipFill>
        <p:spPr>
          <a:xfrm>
            <a:off x="5580112" y="709811"/>
            <a:ext cx="2077197" cy="4227934"/>
          </a:xfrm>
          <a:prstGeom prst="rect">
            <a:avLst/>
          </a:prstGeom>
        </p:spPr>
      </p:pic>
      <p:sp>
        <p:nvSpPr>
          <p:cNvPr id="5" name="椭圆形标注 47">
            <a:extLst>
              <a:ext uri="{FF2B5EF4-FFF2-40B4-BE49-F238E27FC236}">
                <a16:creationId xmlns="" xmlns:a16="http://schemas.microsoft.com/office/drawing/2014/main" id="{E0E6E6C9-8A29-F345-9E88-7F528BE8A106}"/>
              </a:ext>
            </a:extLst>
          </p:cNvPr>
          <p:cNvSpPr/>
          <p:nvPr/>
        </p:nvSpPr>
        <p:spPr>
          <a:xfrm>
            <a:off x="2111400" y="231490"/>
            <a:ext cx="3384376" cy="2340260"/>
          </a:xfrm>
          <a:prstGeom prst="wedgeEllipseCallout">
            <a:avLst>
              <a:gd name="adj1" fmla="val 60669"/>
              <a:gd name="adj2" fmla="val 5264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Hãy ghi lại một số từ miêu tả cảm xúc của em khi nghĩ về một người bạn thân. Điều gì khiến các em trở thành đôi bạn thân?</a:t>
            </a:r>
          </a:p>
        </p:txBody>
      </p:sp>
      <p:sp>
        <p:nvSpPr>
          <p:cNvPr id="6" name="椭圆形标注 48">
            <a:extLst>
              <a:ext uri="{FF2B5EF4-FFF2-40B4-BE49-F238E27FC236}">
                <a16:creationId xmlns="" xmlns:a16="http://schemas.microsoft.com/office/drawing/2014/main" id="{FE9A9C80-27E7-8940-A297-49F0D564EBEE}"/>
              </a:ext>
            </a:extLst>
          </p:cNvPr>
          <p:cNvSpPr/>
          <p:nvPr/>
        </p:nvSpPr>
        <p:spPr>
          <a:xfrm>
            <a:off x="887264" y="2283718"/>
            <a:ext cx="2448272" cy="2088232"/>
          </a:xfrm>
          <a:prstGeom prst="wedgeEllipseCallout">
            <a:avLst>
              <a:gd name="adj1" fmla="val 144380"/>
              <a:gd name="adj2" fmla="val -1170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Em và người bạn thân ấy đã làm quen với nhau như thế nào?</a:t>
            </a:r>
          </a:p>
        </p:txBody>
      </p:sp>
    </p:spTree>
    <p:extLst>
      <p:ext uri="{BB962C8B-B14F-4D97-AF65-F5344CB8AC3E}">
        <p14:creationId xmlns:p14="http://schemas.microsoft.com/office/powerpoint/2010/main" val="171752005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Trò chuyện và làm quen</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b</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7170" name="Picture 2" descr="Hoàng tử bé: Truyện thiếu nhi không dành cho thiếu nhi">
            <a:extLst>
              <a:ext uri="{FF2B5EF4-FFF2-40B4-BE49-F238E27FC236}">
                <a16:creationId xmlns="" xmlns:a16="http://schemas.microsoft.com/office/drawing/2014/main" id="{6AC8794C-2806-7142-867D-D965491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92" y="969392"/>
            <a:ext cx="5436096" cy="32556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àng Tử Bé - Ấn Bản Minh Họa Màu Việt Nam - Tác giả Antoine De  Saint-Exupéry | SachTrangAn.com">
            <a:extLst>
              <a:ext uri="{FF2B5EF4-FFF2-40B4-BE49-F238E27FC236}">
                <a16:creationId xmlns="" xmlns:a16="http://schemas.microsoft.com/office/drawing/2014/main" id="{2C8F5777-C4C6-314B-BAFC-4BC425EBA2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46409"/>
            <a:ext cx="4283968" cy="305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748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Trò chuyện và làm quen</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b</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7" name="TextBox 36">
            <a:extLst>
              <a:ext uri="{FF2B5EF4-FFF2-40B4-BE49-F238E27FC236}">
                <a16:creationId xmlns="" xmlns:a16="http://schemas.microsoft.com/office/drawing/2014/main" id="{D4256FFE-44E7-EE45-9C84-9A404392E586}"/>
              </a:ext>
            </a:extLst>
          </p:cNvPr>
          <p:cNvSpPr txBox="1"/>
          <p:nvPr/>
        </p:nvSpPr>
        <p:spPr>
          <a:xfrm>
            <a:off x="3707904" y="935143"/>
            <a:ext cx="5275312" cy="3970318"/>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H</a:t>
            </a:r>
            <a:r>
              <a:rPr lang="x-none" sz="2800" dirty="0">
                <a:latin typeface="Times New Roman" panose="02020603050405020304" pitchFamily="18" charset="0"/>
                <a:cs typeface="Times New Roman" panose="02020603050405020304" pitchFamily="18" charset="0"/>
              </a:rPr>
              <a:t>oàng tử bé cư xử với cáo rất lịch sự, thân 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a:t>
            </a:r>
            <a:r>
              <a:rPr lang="x-none" sz="2800" dirty="0">
                <a:latin typeface="Times New Roman" panose="02020603050405020304" pitchFamily="18" charset="0"/>
                <a:cs typeface="Times New Roman" panose="02020603050405020304" pitchFamily="18" charset="0"/>
              </a:rPr>
              <a:t> khác với nhiều người trên Trái Đất vẫn coi cáo là tinh ranh, xảo quyệt, xấu tính nên cáo thiết tha mong được kết bạn với hoàng tử bé.</a:t>
            </a:r>
          </a:p>
          <a:p>
            <a:pPr algn="just"/>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&gt; </a:t>
            </a:r>
            <a:r>
              <a:rPr lang="x-none" sz="2800" dirty="0">
                <a:latin typeface="Times New Roman" panose="02020603050405020304" pitchFamily="18" charset="0"/>
                <a:cs typeface="Times New Roman" panose="02020603050405020304" pitchFamily="18" charset="0"/>
              </a:rPr>
              <a:t>Hoàng tử bé: ngây thơ, trong sáng, luôn hướng tới cái thiện</a:t>
            </a:r>
          </a:p>
        </p:txBody>
      </p:sp>
      <p:pic>
        <p:nvPicPr>
          <p:cNvPr id="9218" name="Picture 2" descr="11 Hoàng tử bé và hoa hồng ý tưởng | truyền cảm hứng, prince, hoa hồng">
            <a:extLst>
              <a:ext uri="{FF2B5EF4-FFF2-40B4-BE49-F238E27FC236}">
                <a16:creationId xmlns="" xmlns:a16="http://schemas.microsoft.com/office/drawing/2014/main" id="{D5B12EC3-9CF0-324E-A102-97EA150F6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3285">
            <a:off x="857610" y="1358445"/>
            <a:ext cx="2269313" cy="361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1101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arn(inVertic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barn(inVertical)">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c</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7" name="TextBox 36">
            <a:extLst>
              <a:ext uri="{FF2B5EF4-FFF2-40B4-BE49-F238E27FC236}">
                <a16:creationId xmlns="" xmlns:a16="http://schemas.microsoft.com/office/drawing/2014/main" id="{D4256FFE-44E7-EE45-9C84-9A404392E586}"/>
              </a:ext>
            </a:extLst>
          </p:cNvPr>
          <p:cNvSpPr txBox="1"/>
          <p:nvPr/>
        </p:nvSpPr>
        <p:spPr>
          <a:xfrm>
            <a:off x="3654691" y="985038"/>
            <a:ext cx="5275312" cy="3970318"/>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 “Cảm hoá” chính là kết bạn, là tạo dựng mối liên hệ gần gũi, gắn kết tình cảm để biết quan tâm, gắn kết và cần đến nhau.</a:t>
            </a:r>
          </a:p>
          <a:p>
            <a:pPr algn="just"/>
            <a:endParaRPr lang="x-none" sz="2800" dirty="0">
              <a:latin typeface="Times New Roman" panose="02020603050405020304" pitchFamily="18" charset="0"/>
              <a:cs typeface="Times New Roman" panose="02020603050405020304" pitchFamily="18" charset="0"/>
            </a:endParaRPr>
          </a:p>
          <a:p>
            <a:pPr algn="just"/>
            <a:r>
              <a:rPr lang="x-none" sz="2800" dirty="0">
                <a:latin typeface="Times New Roman" panose="02020603050405020304" pitchFamily="18" charset="0"/>
                <a:cs typeface="Times New Roman" panose="02020603050405020304" pitchFamily="18" charset="0"/>
              </a:rPr>
              <a:t>- Cáo đã nói cho hoàng tử về cách cảm hoá: cần phải kiên nhẫn. </a:t>
            </a:r>
          </a:p>
          <a:p>
            <a:pPr algn="just"/>
            <a:r>
              <a:rPr lang="x-none" sz="2800" dirty="0">
                <a:latin typeface="Times New Roman" panose="02020603050405020304" pitchFamily="18" charset="0"/>
                <a:cs typeface="Times New Roman" panose="02020603050405020304" pitchFamily="18" charset="0"/>
                <a:sym typeface="Wingdings" pitchFamily="2" charset="2"/>
              </a:rPr>
              <a:t></a:t>
            </a:r>
            <a:r>
              <a:rPr lang="x-none" sz="2800" dirty="0">
                <a:latin typeface="Times New Roman" panose="02020603050405020304" pitchFamily="18" charset="0"/>
                <a:cs typeface="Times New Roman" panose="02020603050405020304" pitchFamily="18" charset="0"/>
              </a:rPr>
              <a:t> giúp họ có thể xích lại gần nhau hơn.</a:t>
            </a:r>
          </a:p>
        </p:txBody>
      </p:sp>
      <p:pic>
        <p:nvPicPr>
          <p:cNvPr id="12290" name="Picture 2" descr="Hoàng tử bé&amp;quot;-trích dẫn hay | Cuộc sống, Truyền cảm hứng, Cam">
            <a:extLst>
              <a:ext uri="{FF2B5EF4-FFF2-40B4-BE49-F238E27FC236}">
                <a16:creationId xmlns="" xmlns:a16="http://schemas.microsoft.com/office/drawing/2014/main" id="{53AF2D43-C7A1-D74E-8380-AD470E257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40410">
            <a:off x="610785" y="1439836"/>
            <a:ext cx="2275085" cy="363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934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heel(1)">
                                      <p:cBhvr>
                                        <p:cTn id="7" dur="20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wheel(1)">
                                      <p:cBhvr>
                                        <p:cTn id="12" dur="20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Effect transition="in" filter="wheel(1)">
                                      <p:cBhvr>
                                        <p:cTn id="17" dur="20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c</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Table 3">
            <a:extLst>
              <a:ext uri="{FF2B5EF4-FFF2-40B4-BE49-F238E27FC236}">
                <a16:creationId xmlns="" xmlns:a16="http://schemas.microsoft.com/office/drawing/2014/main" id="{DF95F2FE-571C-CC4F-864E-C3E281596506}"/>
              </a:ext>
            </a:extLst>
          </p:cNvPr>
          <p:cNvGraphicFramePr>
            <a:graphicFrameLocks noGrp="1"/>
          </p:cNvGraphicFramePr>
          <p:nvPr>
            <p:extLst>
              <p:ext uri="{D42A27DB-BD31-4B8C-83A1-F6EECF244321}">
                <p14:modId xmlns:p14="http://schemas.microsoft.com/office/powerpoint/2010/main" val="2159139472"/>
              </p:ext>
            </p:extLst>
          </p:nvPr>
        </p:nvGraphicFramePr>
        <p:xfrm>
          <a:off x="1764848" y="1090535"/>
          <a:ext cx="7258005" cy="3805224"/>
        </p:xfrm>
        <a:graphic>
          <a:graphicData uri="http://schemas.openxmlformats.org/drawingml/2006/table">
            <a:tbl>
              <a:tblPr firstRow="1" bandRow="1">
                <a:tableStyleId>{F5AB1C69-6EDB-4FF4-983F-18BD219EF322}</a:tableStyleId>
              </a:tblPr>
              <a:tblGrid>
                <a:gridCol w="2419335">
                  <a:extLst>
                    <a:ext uri="{9D8B030D-6E8A-4147-A177-3AD203B41FA5}">
                      <a16:colId xmlns="" xmlns:a16="http://schemas.microsoft.com/office/drawing/2014/main" val="210289684"/>
                    </a:ext>
                  </a:extLst>
                </a:gridCol>
                <a:gridCol w="2419335">
                  <a:extLst>
                    <a:ext uri="{9D8B030D-6E8A-4147-A177-3AD203B41FA5}">
                      <a16:colId xmlns="" xmlns:a16="http://schemas.microsoft.com/office/drawing/2014/main" val="2801349148"/>
                    </a:ext>
                  </a:extLst>
                </a:gridCol>
                <a:gridCol w="2419335">
                  <a:extLst>
                    <a:ext uri="{9D8B030D-6E8A-4147-A177-3AD203B41FA5}">
                      <a16:colId xmlns="" xmlns:a16="http://schemas.microsoft.com/office/drawing/2014/main" val="1840786434"/>
                    </a:ext>
                  </a:extLst>
                </a:gridCol>
              </a:tblGrid>
              <a:tr h="699448">
                <a:tc>
                  <a:txBody>
                    <a:bodyPr/>
                    <a:lstStyle/>
                    <a:p>
                      <a:endParaRPr lang="x-none" sz="2000" dirty="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x-none" sz="2000" dirty="0">
                          <a:latin typeface="Times New Roman" panose="02020603050405020304" pitchFamily="18" charset="0"/>
                          <a:cs typeface="Times New Roman" panose="02020603050405020304" pitchFamily="18" charset="0"/>
                        </a:rPr>
                        <a:t>Cảm nhận của cáo trước khi được cảm hoá</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x-none" sz="2000" dirty="0">
                          <a:latin typeface="Times New Roman" panose="02020603050405020304" pitchFamily="18" charset="0"/>
                          <a:cs typeface="Times New Roman" panose="02020603050405020304" pitchFamily="18" charset="0"/>
                        </a:rPr>
                        <a:t>Nếu được hoàng tử bé cảm hoá</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007341702"/>
                  </a:ext>
                </a:extLst>
              </a:tr>
              <a:tr h="699448">
                <a:tc>
                  <a:txBody>
                    <a:bodyPr/>
                    <a:lstStyle/>
                    <a:p>
                      <a:r>
                        <a:rPr lang="x-none" sz="2000" dirty="0">
                          <a:latin typeface="Times New Roman" panose="02020603050405020304" pitchFamily="18" charset="0"/>
                          <a:cs typeface="Times New Roman" panose="02020603050405020304" pitchFamily="18" charset="0"/>
                        </a:rPr>
                        <a:t>Tiếng bước chân</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77746725"/>
                  </a:ext>
                </a:extLst>
              </a:tr>
              <a:tr h="699448">
                <a:tc>
                  <a:txBody>
                    <a:bodyPr/>
                    <a:lstStyle/>
                    <a:p>
                      <a:r>
                        <a:rPr lang="x-none" sz="2000" dirty="0">
                          <a:latin typeface="Times New Roman" panose="02020603050405020304" pitchFamily="18" charset="0"/>
                          <a:cs typeface="Times New Roman" panose="02020603050405020304" pitchFamily="18" charset="0"/>
                        </a:rPr>
                        <a:t>Cánh đồng lúa mì</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3284807989"/>
                  </a:ext>
                </a:extLst>
              </a:tr>
              <a:tr h="699448">
                <a:tc>
                  <a:txBody>
                    <a:bodyPr/>
                    <a:lstStyle/>
                    <a:p>
                      <a:r>
                        <a:rPr lang="x-none" sz="2000" dirty="0">
                          <a:latin typeface="Times New Roman" panose="02020603050405020304" pitchFamily="18" charset="0"/>
                          <a:cs typeface="Times New Roman" panose="02020603050405020304" pitchFamily="18" charset="0"/>
                        </a:rPr>
                        <a:t>Cuộc sống</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052922218"/>
                  </a:ext>
                </a:extLst>
              </a:tr>
              <a:tr h="699448">
                <a:tc>
                  <a:txBody>
                    <a:bodyPr/>
                    <a:lstStyle/>
                    <a:p>
                      <a:r>
                        <a:rPr lang="x-none" sz="2000" dirty="0">
                          <a:latin typeface="Times New Roman" panose="02020603050405020304" pitchFamily="18" charset="0"/>
                          <a:cs typeface="Times New Roman" panose="02020603050405020304" pitchFamily="18" charset="0"/>
                        </a:rPr>
                        <a:t>Cảm nhận </a:t>
                      </a:r>
                      <a:r>
                        <a:rPr lang="x-none" sz="2000">
                          <a:latin typeface="Times New Roman" panose="02020603050405020304" pitchFamily="18" charset="0"/>
                          <a:cs typeface="Times New Roman" panose="02020603050405020304" pitchFamily="18" charset="0"/>
                        </a:rPr>
                        <a:t>của </a:t>
                      </a:r>
                      <a:r>
                        <a:rPr lang="x-none" sz="2000"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c/s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cáo</a:t>
                      </a:r>
                      <a:endParaRPr lang="x-none" sz="2000" dirty="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endParaRPr lang="x-none" sz="2000" dirty="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66480207"/>
                  </a:ext>
                </a:extLst>
              </a:tr>
            </a:tbl>
          </a:graphicData>
        </a:graphic>
      </p:graphicFrame>
      <p:pic>
        <p:nvPicPr>
          <p:cNvPr id="36" name="Picture 35" descr="A picture containing text&#10;&#10;Description automatically generated">
            <a:extLst>
              <a:ext uri="{FF2B5EF4-FFF2-40B4-BE49-F238E27FC236}">
                <a16:creationId xmlns="" xmlns:a16="http://schemas.microsoft.com/office/drawing/2014/main" id="{2270E4EF-4570-2946-93D9-B66A1B822EEE}"/>
              </a:ext>
            </a:extLst>
          </p:cNvPr>
          <p:cNvPicPr>
            <a:picLocks noChangeAspect="1"/>
          </p:cNvPicPr>
          <p:nvPr/>
        </p:nvPicPr>
        <p:blipFill>
          <a:blip r:embed="rId3"/>
          <a:stretch>
            <a:fillRect/>
          </a:stretch>
        </p:blipFill>
        <p:spPr>
          <a:xfrm flipH="1">
            <a:off x="-756592" y="1424801"/>
            <a:ext cx="3180335" cy="3311403"/>
          </a:xfrm>
          <a:prstGeom prst="rect">
            <a:avLst/>
          </a:prstGeom>
        </p:spPr>
      </p:pic>
    </p:spTree>
    <p:extLst>
      <p:ext uri="{BB962C8B-B14F-4D97-AF65-F5344CB8AC3E}">
        <p14:creationId xmlns:p14="http://schemas.microsoft.com/office/powerpoint/2010/main" val="12631905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c</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4" name="Table 3">
            <a:extLst>
              <a:ext uri="{FF2B5EF4-FFF2-40B4-BE49-F238E27FC236}">
                <a16:creationId xmlns="" xmlns:a16="http://schemas.microsoft.com/office/drawing/2014/main" id="{19E33778-9F86-AA4B-B429-F9D68815AAA1}"/>
              </a:ext>
            </a:extLst>
          </p:cNvPr>
          <p:cNvGraphicFramePr>
            <a:graphicFrameLocks noGrp="1"/>
          </p:cNvGraphicFramePr>
          <p:nvPr>
            <p:extLst>
              <p:ext uri="{D42A27DB-BD31-4B8C-83A1-F6EECF244321}">
                <p14:modId xmlns:p14="http://schemas.microsoft.com/office/powerpoint/2010/main" val="2941471578"/>
              </p:ext>
            </p:extLst>
          </p:nvPr>
        </p:nvGraphicFramePr>
        <p:xfrm>
          <a:off x="190656" y="954366"/>
          <a:ext cx="8762688" cy="4074395"/>
        </p:xfrm>
        <a:graphic>
          <a:graphicData uri="http://schemas.openxmlformats.org/drawingml/2006/table">
            <a:tbl>
              <a:tblPr>
                <a:tableStyleId>{69C7853C-536D-4A76-A0AE-DD22124D55A5}</a:tableStyleId>
              </a:tblPr>
              <a:tblGrid>
                <a:gridCol w="1573032">
                  <a:extLst>
                    <a:ext uri="{9D8B030D-6E8A-4147-A177-3AD203B41FA5}">
                      <a16:colId xmlns="" xmlns:a16="http://schemas.microsoft.com/office/drawing/2014/main" val="1274249369"/>
                    </a:ext>
                  </a:extLst>
                </a:gridCol>
                <a:gridCol w="3384376">
                  <a:extLst>
                    <a:ext uri="{9D8B030D-6E8A-4147-A177-3AD203B41FA5}">
                      <a16:colId xmlns="" xmlns:a16="http://schemas.microsoft.com/office/drawing/2014/main" val="941765282"/>
                    </a:ext>
                  </a:extLst>
                </a:gridCol>
                <a:gridCol w="3805280">
                  <a:extLst>
                    <a:ext uri="{9D8B030D-6E8A-4147-A177-3AD203B41FA5}">
                      <a16:colId xmlns="" xmlns:a16="http://schemas.microsoft.com/office/drawing/2014/main" val="4221402880"/>
                    </a:ext>
                  </a:extLst>
                </a:gridCol>
              </a:tblGrid>
              <a:tr h="351727">
                <a:tc>
                  <a:txBody>
                    <a:bodyPr/>
                    <a:lstStyle/>
                    <a:p>
                      <a:pPr algn="just">
                        <a:lnSpc>
                          <a:spcPct val="150000"/>
                        </a:lnSpc>
                        <a:spcAft>
                          <a:spcPts val="0"/>
                        </a:spcAft>
                      </a:pPr>
                      <a:r>
                        <a:rPr lang="x-none" sz="1400" b="1" kern="100" dirty="0">
                          <a:effectLst/>
                          <a:latin typeface="Times New Roman" panose="02020603050405020304" pitchFamily="18" charset="0"/>
                          <a:cs typeface="Times New Roman" panose="02020603050405020304" pitchFamily="18" charset="0"/>
                        </a:rPr>
                        <a:t> </a:t>
                      </a:r>
                      <a:endParaRPr lang="x-none"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gn="ctr">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nhận</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của</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cáo</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trước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khi</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được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hóa</a:t>
                      </a:r>
                      <a:endParaRPr lang="x-none"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nchor="ctr">
                    <a:solidFill>
                      <a:schemeClr val="accent6">
                        <a:lumMod val="20000"/>
                        <a:lumOff val="80000"/>
                      </a:schemeClr>
                    </a:solidFill>
                  </a:tcPr>
                </a:tc>
                <a:tc>
                  <a:txBody>
                    <a:bodyPr/>
                    <a:lstStyle/>
                    <a:p>
                      <a:pPr algn="ctr">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Nếu</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được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hoàng</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tử</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bé</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hóa</a:t>
                      </a:r>
                      <a:endParaRPr lang="x-none"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extLst>
                  <a:ext uri="{0D108BD9-81ED-4DB2-BD59-A6C34878D82A}">
                    <a16:rowId xmlns="" xmlns:a16="http://schemas.microsoft.com/office/drawing/2014/main" val="111619891"/>
                  </a:ext>
                </a:extLst>
              </a:tr>
              <a:tr h="595927">
                <a:tc>
                  <a:txBody>
                    <a:bodyPr/>
                    <a:lstStyle/>
                    <a:p>
                      <a:pPr algn="just">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Tiếng</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bước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chân</a:t>
                      </a:r>
                      <a:endParaRPr lang="x-none"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400" kern="100" dirty="0" err="1">
                          <a:effectLst/>
                          <a:latin typeface="Times New Roman" panose="02020603050405020304" pitchFamily="18" charset="0"/>
                          <a:cs typeface="Times New Roman" panose="02020603050405020304" pitchFamily="18" charset="0"/>
                        </a:rPr>
                        <a:t>Những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tiếng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bước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khác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chỉ</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khiến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trốn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vào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lòng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đất</a:t>
                      </a:r>
                      <a:endParaRPr lang="x-none"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400" kern="100">
                          <a:effectLst/>
                          <a:latin typeface="Times New Roman" panose="02020603050405020304" pitchFamily="18" charset="0"/>
                          <a:cs typeface="Times New Roman" panose="02020603050405020304" pitchFamily="18" charset="0"/>
                        </a:rPr>
                        <a:t>Bước chân của bạn sẽ gọi mình ra khỏi hang, như là tiếng nhạc. </a:t>
                      </a:r>
                      <a:endParaRPr lang="x-none" sz="1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2100178413"/>
                  </a:ext>
                </a:extLst>
              </a:tr>
              <a:tr h="840157">
                <a:tc>
                  <a:txBody>
                    <a:bodyPr/>
                    <a:lstStyle/>
                    <a:p>
                      <a:pPr>
                        <a:lnSpc>
                          <a:spcPct val="150000"/>
                        </a:lnSpc>
                        <a:spcAft>
                          <a:spcPts val="0"/>
                        </a:spcAft>
                      </a:pPr>
                      <a:r>
                        <a:rPr lang="en-US" sz="1400" b="1" kern="100">
                          <a:effectLst/>
                          <a:latin typeface="Times New Roman" panose="02020603050405020304" pitchFamily="18" charset="0"/>
                          <a:cs typeface="Times New Roman" panose="02020603050405020304" pitchFamily="18" charset="0"/>
                        </a:rPr>
                        <a:t>Về cánh đồng lúa mì</a:t>
                      </a:r>
                      <a:endParaRPr lang="x-none" sz="1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400" kern="100" dirty="0" err="1">
                          <a:effectLst/>
                          <a:latin typeface="Times New Roman" panose="02020603050405020304" pitchFamily="18" charset="0"/>
                          <a:cs typeface="Times New Roman" panose="02020603050405020304" pitchFamily="18" charset="0"/>
                        </a:rPr>
                        <a:t>Cánh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đồng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lúa</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chẳng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gợi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mở</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gì</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cả</a:t>
                      </a:r>
                      <a:r>
                        <a:rPr lang="en-US" sz="1400" kern="100" dirty="0">
                          <a:effectLst/>
                          <a:latin typeface="Times New Roman" panose="02020603050405020304" pitchFamily="18" charset="0"/>
                          <a:cs typeface="Times New Roman" panose="02020603050405020304" pitchFamily="18" charset="0"/>
                        </a:rPr>
                        <a:t>...</a:t>
                      </a:r>
                      <a:r>
                        <a:rPr lang="en-US" sz="1400" kern="100" dirty="0" err="1">
                          <a:effectLst/>
                          <a:latin typeface="Times New Roman" panose="02020603050405020304" pitchFamily="18" charset="0"/>
                          <a:cs typeface="Times New Roman" panose="02020603050405020304" pitchFamily="18" charset="0"/>
                        </a:rPr>
                        <a:t>buồn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quá</a:t>
                      </a:r>
                      <a:endParaRPr lang="x-none"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400" kern="100">
                          <a:effectLst/>
                          <a:latin typeface="Times New Roman" panose="02020603050405020304" pitchFamily="18" charset="0"/>
                          <a:cs typeface="Times New Roman" panose="02020603050405020304" pitchFamily="18" charset="0"/>
                        </a:rPr>
                        <a:t>...lúa mì vàng óng sẽ làm mình nhớ đến bạn và mình sẽ thích gió trên đồng lúa mì</a:t>
                      </a:r>
                      <a:endParaRPr lang="x-none" sz="1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378779300"/>
                  </a:ext>
                </a:extLst>
              </a:tr>
              <a:tr h="962271">
                <a:tc>
                  <a:txBody>
                    <a:bodyPr/>
                    <a:lstStyle/>
                    <a:p>
                      <a:pPr>
                        <a:lnSpc>
                          <a:spcPct val="150000"/>
                        </a:lnSpc>
                        <a:spcAft>
                          <a:spcPts val="0"/>
                        </a:spcAft>
                      </a:pPr>
                      <a:r>
                        <a:rPr lang="en-US" sz="1400" b="1" kern="100">
                          <a:effectLst/>
                          <a:latin typeface="Times New Roman" panose="02020603050405020304" pitchFamily="18" charset="0"/>
                          <a:cs typeface="Times New Roman" panose="02020603050405020304" pitchFamily="18" charset="0"/>
                        </a:rPr>
                        <a:t>Về cuộc sống</a:t>
                      </a:r>
                      <a:endParaRPr lang="x-none" sz="1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săn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gà</a:t>
                      </a:r>
                      <a:r>
                        <a:rPr lang="en-US" sz="1400" kern="100" dirty="0">
                          <a:effectLst/>
                          <a:latin typeface="Times New Roman" panose="02020603050405020304" pitchFamily="18" charset="0"/>
                          <a:cs typeface="Times New Roman" panose="02020603050405020304" pitchFamily="18" charset="0"/>
                        </a:rPr>
                        <a:t>, con </a:t>
                      </a:r>
                      <a:r>
                        <a:rPr lang="en-US" sz="1400" kern="100" dirty="0" err="1">
                          <a:effectLst/>
                          <a:latin typeface="Times New Roman" panose="02020603050405020304" pitchFamily="18" charset="0"/>
                          <a:cs typeface="Times New Roman" panose="02020603050405020304" pitchFamily="18" charset="0"/>
                        </a:rPr>
                        <a:t>người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săn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Mọi</a:t>
                      </a:r>
                      <a:r>
                        <a:rPr lang="en-US" sz="1400" kern="100" dirty="0">
                          <a:effectLst/>
                          <a:latin typeface="Times New Roman" panose="02020603050405020304" pitchFamily="18" charset="0"/>
                          <a:cs typeface="Times New Roman" panose="02020603050405020304" pitchFamily="18" charset="0"/>
                        </a:rPr>
                        <a:t> con </a:t>
                      </a:r>
                      <a:r>
                        <a:rPr lang="en-US" sz="1400" kern="100" dirty="0" err="1">
                          <a:effectLst/>
                          <a:latin typeface="Times New Roman" panose="02020603050405020304" pitchFamily="18" charset="0"/>
                          <a:cs typeface="Times New Roman" panose="02020603050405020304" pitchFamily="18" charset="0"/>
                        </a:rPr>
                        <a:t>gà</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đều</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giống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nhau</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mọi</a:t>
                      </a:r>
                      <a:r>
                        <a:rPr lang="en-US" sz="1400" kern="100" dirty="0">
                          <a:effectLst/>
                          <a:latin typeface="Times New Roman" panose="02020603050405020304" pitchFamily="18" charset="0"/>
                          <a:cs typeface="Times New Roman" panose="02020603050405020304" pitchFamily="18" charset="0"/>
                        </a:rPr>
                        <a:t> con </a:t>
                      </a:r>
                      <a:r>
                        <a:rPr lang="en-US" sz="1400" kern="100" dirty="0" err="1">
                          <a:effectLst/>
                          <a:latin typeface="Times New Roman" panose="02020603050405020304" pitchFamily="18" charset="0"/>
                          <a:cs typeface="Times New Roman" panose="02020603050405020304" pitchFamily="18" charset="0"/>
                        </a:rPr>
                        <a:t>người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đều</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giống</a:t>
                      </a:r>
                      <a:r>
                        <a:rPr lang="x-none"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nhau</a:t>
                      </a:r>
                      <a:r>
                        <a:rPr lang="en-US" sz="1400" kern="100" dirty="0">
                          <a:effectLst/>
                          <a:latin typeface="Times New Roman" panose="02020603050405020304" pitchFamily="18" charset="0"/>
                          <a:cs typeface="Times New Roman" panose="02020603050405020304" pitchFamily="18" charset="0"/>
                        </a:rPr>
                        <a:t>"</a:t>
                      </a:r>
                      <a:endParaRPr lang="x-none"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400" kern="100">
                          <a:effectLst/>
                          <a:latin typeface="Times New Roman" panose="02020603050405020304" pitchFamily="18" charset="0"/>
                          <a:cs typeface="Times New Roman" panose="02020603050405020304" pitchFamily="18" charset="0"/>
                        </a:rPr>
                        <a:t>"Đời mình được chiếu sáng</a:t>
                      </a:r>
                      <a:endParaRPr lang="x-none" sz="1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2589784570"/>
                  </a:ext>
                </a:extLst>
              </a:tr>
              <a:tr h="1187640">
                <a:tc>
                  <a:txBody>
                    <a:bodyPr/>
                    <a:lstStyle/>
                    <a:p>
                      <a:pPr>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nhận</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của</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em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smtClean="0">
                          <a:effectLst/>
                          <a:latin typeface="Times New Roman" panose="02020603050405020304" pitchFamily="18" charset="0"/>
                          <a:cs typeface="Times New Roman" panose="02020603050405020304" pitchFamily="18" charset="0"/>
                        </a:rPr>
                        <a:t>về</a:t>
                      </a:r>
                      <a:r>
                        <a:rPr lang="en-US" sz="1400" b="1" kern="100" baseline="0" dirty="0" smtClean="0">
                          <a:effectLst/>
                          <a:latin typeface="Times New Roman" panose="02020603050405020304" pitchFamily="18" charset="0"/>
                          <a:cs typeface="Times New Roman" panose="02020603050405020304" pitchFamily="18" charset="0"/>
                        </a:rPr>
                        <a:t> </a:t>
                      </a:r>
                      <a:r>
                        <a:rPr lang="en-US" sz="1400" b="1" kern="100" baseline="0" dirty="0" err="1" smtClean="0">
                          <a:effectLst/>
                          <a:latin typeface="Times New Roman" panose="02020603050405020304" pitchFamily="18" charset="0"/>
                          <a:cs typeface="Times New Roman" panose="02020603050405020304" pitchFamily="18" charset="0"/>
                        </a:rPr>
                        <a:t>cuộc</a:t>
                      </a:r>
                      <a:r>
                        <a:rPr lang="en-US" sz="1400" b="1" kern="100" baseline="0" dirty="0" smtClean="0">
                          <a:effectLst/>
                          <a:latin typeface="Times New Roman" panose="02020603050405020304" pitchFamily="18" charset="0"/>
                          <a:cs typeface="Times New Roman" panose="02020603050405020304" pitchFamily="18" charset="0"/>
                        </a:rPr>
                        <a:t> </a:t>
                      </a:r>
                      <a:r>
                        <a:rPr lang="en-US" sz="1400" b="1" kern="100" baseline="0" dirty="0" err="1" smtClean="0">
                          <a:effectLst/>
                          <a:latin typeface="Times New Roman" panose="02020603050405020304" pitchFamily="18" charset="0"/>
                          <a:cs typeface="Times New Roman" panose="02020603050405020304" pitchFamily="18" charset="0"/>
                        </a:rPr>
                        <a:t>sống</a:t>
                      </a:r>
                      <a:r>
                        <a:rPr lang="en-US" sz="1400" b="1" kern="100" baseline="0" dirty="0" smtClean="0">
                          <a:effectLst/>
                          <a:latin typeface="Times New Roman" panose="02020603050405020304" pitchFamily="18" charset="0"/>
                          <a:cs typeface="Times New Roman" panose="02020603050405020304" pitchFamily="18" charset="0"/>
                        </a:rPr>
                        <a:t> </a:t>
                      </a:r>
                      <a:r>
                        <a:rPr lang="en-US" sz="1400" b="1" kern="100" baseline="0" dirty="0" err="1" smtClean="0">
                          <a:effectLst/>
                          <a:latin typeface="Times New Roman" panose="02020603050405020304" pitchFamily="18" charset="0"/>
                          <a:cs typeface="Times New Roman" panose="02020603050405020304" pitchFamily="18" charset="0"/>
                        </a:rPr>
                        <a:t>của</a:t>
                      </a:r>
                      <a:r>
                        <a:rPr lang="en-US" sz="1400" b="1" kern="100" baseline="0" dirty="0" smtClean="0">
                          <a:effectLst/>
                          <a:latin typeface="Times New Roman" panose="02020603050405020304" pitchFamily="18" charset="0"/>
                          <a:cs typeface="Times New Roman" panose="02020603050405020304" pitchFamily="18" charset="0"/>
                        </a:rPr>
                        <a:t> </a:t>
                      </a:r>
                      <a:r>
                        <a:rPr lang="en-US" sz="1400" b="1" kern="100" baseline="0" dirty="0" err="1" smtClean="0">
                          <a:effectLst/>
                          <a:latin typeface="Times New Roman" panose="02020603050405020304" pitchFamily="18" charset="0"/>
                          <a:cs typeface="Times New Roman" panose="02020603050405020304" pitchFamily="18" charset="0"/>
                        </a:rPr>
                        <a:t>cáo</a:t>
                      </a:r>
                      <a:endParaRPr lang="x-none"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Sợ</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hãi</a:t>
                      </a:r>
                      <a:r>
                        <a:rPr lang="en-US" sz="1400" kern="100" dirty="0">
                          <a:effectLst/>
                          <a:latin typeface="Times New Roman" panose="02020603050405020304" pitchFamily="18" charset="0"/>
                          <a:cs typeface="Times New Roman" panose="02020603050405020304" pitchFamily="18" charset="0"/>
                        </a:rPr>
                        <a:t>, lo </a:t>
                      </a:r>
                      <a:r>
                        <a:rPr lang="en-US" sz="1400" kern="100" dirty="0" err="1">
                          <a:effectLst/>
                          <a:latin typeface="Times New Roman" panose="02020603050405020304" pitchFamily="18" charset="0"/>
                          <a:cs typeface="Times New Roman" panose="02020603050405020304" pitchFamily="18" charset="0"/>
                        </a:rPr>
                        <a:t>lắng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trốn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chạy</a:t>
                      </a:r>
                      <a:endParaRPr lang="x-none"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Ảm</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đạm</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nghèo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nàn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tẻ</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nhạt</a:t>
                      </a:r>
                      <a:endParaRPr lang="x-none"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Quẩn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quanh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bế</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tắc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cô</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đơn</a:t>
                      </a:r>
                      <a:endParaRPr lang="x-none"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x-none"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hoan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reo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vui</a:t>
                      </a:r>
                      <a:endParaRPr lang="x-none"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Tười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vui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giàu</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có</a:t>
                      </a:r>
                      <a:r>
                        <a:rPr lang="en-US" sz="1400" kern="100" dirty="0">
                          <a:effectLst/>
                          <a:latin typeface="Times New Roman" panose="02020603050405020304" pitchFamily="18" charset="0"/>
                          <a:cs typeface="Times New Roman" panose="02020603050405020304" pitchFamily="18" charset="0"/>
                        </a:rPr>
                        <a:t>, </a:t>
                      </a:r>
                      <a:r>
                        <a:rPr lang="en-US" sz="1400" kern="100" dirty="0" err="1" smtClean="0">
                          <a:effectLst/>
                          <a:latin typeface="Times New Roman" panose="02020603050405020304" pitchFamily="18" charset="0"/>
                          <a:cs typeface="Times New Roman" panose="02020603050405020304" pitchFamily="18" charset="0"/>
                        </a:rPr>
                        <a:t>đẹp</a:t>
                      </a:r>
                      <a:r>
                        <a:rPr lang="en-US" sz="1400" kern="100" dirty="0" smtClean="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đẽ</a:t>
                      </a:r>
                      <a:endParaRPr lang="x-none"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Rực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rỡ</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ấm</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áp</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hạnh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phúc</a:t>
                      </a:r>
                      <a:endParaRPr lang="x-none"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 xmlns:a16="http://schemas.microsoft.com/office/drawing/2014/main" val="1474627755"/>
                  </a:ext>
                </a:extLst>
              </a:tr>
            </a:tbl>
          </a:graphicData>
        </a:graphic>
      </p:graphicFrame>
    </p:spTree>
    <p:extLst>
      <p:ext uri="{BB962C8B-B14F-4D97-AF65-F5344CB8AC3E}">
        <p14:creationId xmlns:p14="http://schemas.microsoft.com/office/powerpoint/2010/main" val="280038224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c</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5" name="TextBox 34">
            <a:extLst>
              <a:ext uri="{FF2B5EF4-FFF2-40B4-BE49-F238E27FC236}">
                <a16:creationId xmlns="" xmlns:a16="http://schemas.microsoft.com/office/drawing/2014/main" id="{3161B4CA-702E-D642-A8C2-A3EA06C06FF3}"/>
              </a:ext>
            </a:extLst>
          </p:cNvPr>
          <p:cNvSpPr txBox="1"/>
          <p:nvPr/>
        </p:nvSpPr>
        <p:spPr>
          <a:xfrm>
            <a:off x="251520" y="1611752"/>
            <a:ext cx="4934067" cy="3108543"/>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sym typeface="Wingdings" pitchFamily="2" charset="2"/>
              </a:rPr>
              <a:t></a:t>
            </a:r>
            <a:r>
              <a:rPr lang="x-none" sz="2800" dirty="0">
                <a:latin typeface="Times New Roman" panose="02020603050405020304" pitchFamily="18" charset="0"/>
                <a:cs typeface="Times New Roman" panose="02020603050405020304" pitchFamily="18" charset="0"/>
              </a:rPr>
              <a:t> Hoàng tử bé đã cảm hoá được con cáo họ đã trở nên thân thiết với nhau.</a:t>
            </a:r>
          </a:p>
          <a:p>
            <a:r>
              <a:rPr lang="en-US" sz="2800" dirty="0">
                <a:latin typeface="Times New Roman" panose="02020603050405020304" pitchFamily="18" charset="0"/>
                <a:cs typeface="Times New Roman" panose="02020603050405020304" pitchFamily="18" charset="0"/>
              </a:rPr>
              <a:t>=&gt;</a:t>
            </a:r>
            <a:r>
              <a:rPr lang="x-none" sz="2800" dirty="0">
                <a:latin typeface="Times New Roman" panose="02020603050405020304" pitchFamily="18" charset="0"/>
                <a:cs typeface="Times New Roman" panose="02020603050405020304" pitchFamily="18" charset="0"/>
              </a:rPr>
              <a:t> Tình bạn sẽ khiến cho cuộc đời của cáo thay đổi, trở nên tươi sáng, đẹp đẽ, tràn đầy hạnh phúc như thể được chiếu sáng. </a:t>
            </a:r>
          </a:p>
        </p:txBody>
      </p:sp>
      <p:pic>
        <p:nvPicPr>
          <p:cNvPr id="16386" name="Picture 2" descr="Hoàng tử bé&amp;quot;-trích dẫn hay | Châm ngôn, Prince, Lời hay ý đẹp">
            <a:extLst>
              <a:ext uri="{FF2B5EF4-FFF2-40B4-BE49-F238E27FC236}">
                <a16:creationId xmlns="" xmlns:a16="http://schemas.microsoft.com/office/drawing/2014/main" id="{5ECF8B52-CB3C-1546-9DC5-68CCA46A72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3500">
            <a:off x="5927423" y="1065854"/>
            <a:ext cx="2423898" cy="38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0805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checkerboard(across)">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d</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6" name="TextBox 35">
            <a:extLst>
              <a:ext uri="{FF2B5EF4-FFF2-40B4-BE49-F238E27FC236}">
                <a16:creationId xmlns="" xmlns:a16="http://schemas.microsoft.com/office/drawing/2014/main" id="{C4FA9F6A-0B33-F748-AA51-8A023A127A39}"/>
              </a:ext>
            </a:extLst>
          </p:cNvPr>
          <p:cNvSpPr txBox="1"/>
          <p:nvPr/>
        </p:nvSpPr>
        <p:spPr>
          <a:xfrm>
            <a:off x="4096759" y="1093205"/>
            <a:ext cx="5047241" cy="3939540"/>
          </a:xfrm>
          <a:prstGeom prst="rect">
            <a:avLst/>
          </a:prstGeom>
          <a:noFill/>
        </p:spPr>
        <p:txBody>
          <a:bodyPr wrap="square" rtlCol="0">
            <a:spAutoFit/>
          </a:bodyPr>
          <a:lstStyle/>
          <a:p>
            <a:r>
              <a:rPr lang="x-none" sz="2500" dirty="0">
                <a:latin typeface="Times New Roman" panose="02020603050405020304" pitchFamily="18" charset="0"/>
                <a:cs typeface="Times New Roman" panose="02020603050405020304" pitchFamily="18" charset="0"/>
              </a:rPr>
              <a:t>- Tâm trạng của cáo: buồn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luyến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a:t>
            </a:r>
            <a:endParaRPr lang="x-none"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cáo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chia </a:t>
            </a:r>
            <a:r>
              <a:rPr lang="en-US" sz="2500" dirty="0" err="1">
                <a:latin typeface="Times New Roman" panose="02020603050405020304" pitchFamily="18" charset="0"/>
                <a:cs typeface="Times New Roman" panose="02020603050405020304" pitchFamily="18" charset="0"/>
              </a:rPr>
              <a:t>tay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a:t>
            </a:r>
            <a:r>
              <a:rPr lang="x-none" sz="2500" dirty="0">
                <a:latin typeface="Times New Roman" panose="02020603050405020304" pitchFamily="18" charset="0"/>
                <a:cs typeface="Times New Roman" panose="02020603050405020304" pitchFamily="18" charset="0"/>
              </a:rPr>
              <a:t> </a:t>
            </a:r>
            <a:r>
              <a:rPr lang="en-US" sz="2500" i="1" dirty="0">
                <a:latin typeface="Times New Roman" panose="02020603050405020304" pitchFamily="18" charset="0"/>
                <a:cs typeface="Times New Roman" panose="02020603050405020304" pitchFamily="18" charset="0"/>
              </a:rPr>
              <a:t>"</a:t>
            </a:r>
            <a:r>
              <a:rPr lang="en-US" sz="2500" i="1" dirty="0" err="1">
                <a:latin typeface="Times New Roman" panose="02020603050405020304" pitchFamily="18" charset="0"/>
                <a:cs typeface="Times New Roman" panose="02020603050405020304" pitchFamily="18" charset="0"/>
              </a:rPr>
              <a:t>Mình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được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chứ</a:t>
            </a:r>
            <a:r>
              <a:rPr lang="en-US" sz="2500" i="1" dirty="0">
                <a:latin typeface="Times New Roman" panose="02020603050405020304" pitchFamily="18" charset="0"/>
                <a:cs typeface="Times New Roman" panose="02020603050405020304" pitchFamily="18" charset="0"/>
              </a:rPr>
              <a:t>- con </a:t>
            </a:r>
            <a:r>
              <a:rPr lang="en-US" sz="2500" i="1" dirty="0" err="1">
                <a:latin typeface="Times New Roman" panose="02020603050405020304" pitchFamily="18" charset="0"/>
                <a:cs typeface="Times New Roman" panose="02020603050405020304" pitchFamily="18" charset="0"/>
              </a:rPr>
              <a:t>cáo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nói</a:t>
            </a:r>
            <a:r>
              <a:rPr lang="en-US" sz="2500" i="1" dirty="0">
                <a:latin typeface="Times New Roman" panose="02020603050405020304" pitchFamily="18" charset="0"/>
                <a:cs typeface="Times New Roman" panose="02020603050405020304" pitchFamily="18" charset="0"/>
              </a:rPr>
              <a:t> - </a:t>
            </a:r>
            <a:r>
              <a:rPr lang="en-US" sz="2500" i="1" dirty="0" err="1">
                <a:latin typeface="Times New Roman" panose="02020603050405020304" pitchFamily="18" charset="0"/>
                <a:cs typeface="Times New Roman" panose="02020603050405020304" pitchFamily="18" charset="0"/>
              </a:rPr>
              <a:t>bởi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vì</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còn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màu</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lúa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mì</a:t>
            </a:r>
            <a:r>
              <a:rPr lang="en-US" sz="2500" i="1" dirty="0">
                <a:latin typeface="Times New Roman" panose="02020603050405020304" pitchFamily="18" charset="0"/>
                <a:cs typeface="Times New Roman" panose="02020603050405020304" pitchFamily="18" charset="0"/>
              </a:rPr>
              <a:t>"</a:t>
            </a:r>
            <a:endParaRPr lang="x-none" sz="2500" i="1" dirty="0">
              <a:latin typeface="Times New Roman" panose="02020603050405020304" pitchFamily="18" charset="0"/>
              <a:cs typeface="Times New Roman" panose="02020603050405020304" pitchFamily="18" charset="0"/>
            </a:endParaRPr>
          </a:p>
          <a:p>
            <a:r>
              <a:rPr lang="x-none" sz="2500" dirty="0">
                <a:latin typeface="Times New Roman" panose="02020603050405020304" pitchFamily="18" charset="0"/>
                <a:cs typeface="Times New Roman" panose="02020603050405020304" pitchFamily="18" charset="0"/>
                <a:sym typeface="Wingdings"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giúp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buồn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sếng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áp</a:t>
            </a:r>
            <a:endParaRPr lang="x-none" sz="2500" dirty="0">
              <a:latin typeface="Times New Roman" panose="02020603050405020304" pitchFamily="18" charset="0"/>
              <a:cs typeface="Times New Roman" panose="02020603050405020304" pitchFamily="18" charset="0"/>
            </a:endParaRPr>
          </a:p>
        </p:txBody>
      </p:sp>
      <p:pic>
        <p:nvPicPr>
          <p:cNvPr id="18436" name="Picture 4" descr="Hoàng tử bé&amp;quot;-trích dẫn hay | Prince">
            <a:extLst>
              <a:ext uri="{FF2B5EF4-FFF2-40B4-BE49-F238E27FC236}">
                <a16:creationId xmlns="" xmlns:a16="http://schemas.microsoft.com/office/drawing/2014/main" id="{409DA25F-E316-464B-97BA-6B0EC0E9C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19658">
            <a:off x="955377" y="1362734"/>
            <a:ext cx="2259384" cy="36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8632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checkerboard(across)">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checkerboard(across)">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checkerboard(across)">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d</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35" name="Picture 34" descr="A picture containing shape&#10;&#10;Description automatically generated">
            <a:extLst>
              <a:ext uri="{FF2B5EF4-FFF2-40B4-BE49-F238E27FC236}">
                <a16:creationId xmlns="" xmlns:a16="http://schemas.microsoft.com/office/drawing/2014/main" id="{80FA2451-2DF3-2D43-A6D1-EE1224F53F81}"/>
              </a:ext>
            </a:extLst>
          </p:cNvPr>
          <p:cNvPicPr>
            <a:picLocks noChangeAspect="1"/>
          </p:cNvPicPr>
          <p:nvPr/>
        </p:nvPicPr>
        <p:blipFill>
          <a:blip r:embed="rId3"/>
          <a:stretch>
            <a:fillRect/>
          </a:stretch>
        </p:blipFill>
        <p:spPr>
          <a:xfrm>
            <a:off x="-284509" y="744896"/>
            <a:ext cx="4308278" cy="4308278"/>
          </a:xfrm>
          <a:prstGeom prst="rect">
            <a:avLst/>
          </a:prstGeom>
        </p:spPr>
      </p:pic>
      <p:sp>
        <p:nvSpPr>
          <p:cNvPr id="37" name="TextBox 36">
            <a:extLst>
              <a:ext uri="{FF2B5EF4-FFF2-40B4-BE49-F238E27FC236}">
                <a16:creationId xmlns="" xmlns:a16="http://schemas.microsoft.com/office/drawing/2014/main" id="{6807AA24-CCB5-1D4E-8284-600F9E47AA2E}"/>
              </a:ext>
            </a:extLst>
          </p:cNvPr>
          <p:cNvSpPr txBox="1"/>
          <p:nvPr/>
        </p:nvSpPr>
        <p:spPr>
          <a:xfrm>
            <a:off x="1117717" y="2375752"/>
            <a:ext cx="1483353" cy="1246495"/>
          </a:xfrm>
          <a:prstGeom prst="rect">
            <a:avLst/>
          </a:prstGeom>
          <a:noFill/>
        </p:spPr>
        <p:txBody>
          <a:bodyPr wrap="square" rtlCol="0">
            <a:spAutoFit/>
          </a:bodyPr>
          <a:lstStyle/>
          <a:p>
            <a:pPr algn="ctr"/>
            <a:r>
              <a:rPr lang="vi-VN" sz="2500" b="1" dirty="0">
                <a:latin typeface="Times New Roman" panose="02020603050405020304" pitchFamily="18" charset="0"/>
                <a:cs typeface="Times New Roman" panose="02020603050405020304" pitchFamily="18" charset="0"/>
              </a:rPr>
              <a:t>HOẠT ĐỘNG NHÓM</a:t>
            </a:r>
            <a:endParaRPr lang="x-none" sz="2500" b="1" dirty="0">
              <a:latin typeface="Times New Roman" panose="02020603050405020304" pitchFamily="18" charset="0"/>
              <a:cs typeface="Times New Roman" panose="02020603050405020304" pitchFamily="18" charset="0"/>
            </a:endParaRPr>
          </a:p>
        </p:txBody>
      </p:sp>
      <p:sp>
        <p:nvSpPr>
          <p:cNvPr id="38" name="椭圆形标注 47">
            <a:extLst>
              <a:ext uri="{FF2B5EF4-FFF2-40B4-BE49-F238E27FC236}">
                <a16:creationId xmlns="" xmlns:a16="http://schemas.microsoft.com/office/drawing/2014/main" id="{7EFCBF2E-4E12-8645-BEAE-193EFE971BC7}"/>
              </a:ext>
            </a:extLst>
          </p:cNvPr>
          <p:cNvSpPr/>
          <p:nvPr/>
        </p:nvSpPr>
        <p:spPr>
          <a:xfrm flipH="1">
            <a:off x="4283926" y="1300430"/>
            <a:ext cx="4599915" cy="2783488"/>
          </a:xfrm>
          <a:prstGeom prst="wedgeEllipseCallout">
            <a:avLst>
              <a:gd name="adj1" fmla="val 60669"/>
              <a:gd name="adj2" fmla="val 52641"/>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x-none" sz="2400" dirty="0">
                <a:solidFill>
                  <a:schemeClr val="tx1"/>
                </a:solidFill>
                <a:latin typeface="Times New Roman" panose="02020603050405020304" pitchFamily="18" charset="0"/>
                <a:cs typeface="Times New Roman" panose="02020603050405020304" pitchFamily="18" charset="0"/>
              </a:rPr>
              <a:t>Mỗi nhóm liệt kê một lời nói được hoàng tử bé nhắc lại “để cho nhớ” và nêu cảm nhận về ý nghĩa của lời nói đó. </a:t>
            </a:r>
          </a:p>
        </p:txBody>
      </p:sp>
    </p:spTree>
    <p:extLst>
      <p:ext uri="{BB962C8B-B14F-4D97-AF65-F5344CB8AC3E}">
        <p14:creationId xmlns:p14="http://schemas.microsoft.com/office/powerpoint/2010/main" val="5897244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heckerboard(across)">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d</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6" name="TextBox 35">
            <a:extLst>
              <a:ext uri="{FF2B5EF4-FFF2-40B4-BE49-F238E27FC236}">
                <a16:creationId xmlns="" xmlns:a16="http://schemas.microsoft.com/office/drawing/2014/main" id="{C4FA9F6A-0B33-F748-AA51-8A023A127A39}"/>
              </a:ext>
            </a:extLst>
          </p:cNvPr>
          <p:cNvSpPr txBox="1"/>
          <p:nvPr/>
        </p:nvSpPr>
        <p:spPr>
          <a:xfrm>
            <a:off x="3779912" y="804849"/>
            <a:ext cx="5364088" cy="4339650"/>
          </a:xfrm>
          <a:prstGeom prst="rect">
            <a:avLst/>
          </a:prstGeom>
          <a:noFill/>
        </p:spPr>
        <p:txBody>
          <a:bodyPr wrap="square" rtlCol="0">
            <a:spAutoFit/>
          </a:bodyPr>
          <a:lstStyle/>
          <a:p>
            <a:r>
              <a:rPr lang="x-none" sz="2300" dirty="0">
                <a:latin typeface="Times New Roman" panose="02020603050405020304" pitchFamily="18" charset="0"/>
                <a:cs typeface="Times New Roman" panose="02020603050405020304" pitchFamily="18" charset="0"/>
              </a:rPr>
              <a:t>- Hoàng tử bé đã lặp lại lời của cáo 3 lần “để cho nhớ”</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Điều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lõi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mắt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trần</a:t>
            </a:r>
            <a:endParaRPr lang="x-none"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bỏ</a:t>
            </a:r>
            <a:r>
              <a:rPr lang="en-US" sz="2300" dirty="0">
                <a:latin typeface="Times New Roman" panose="02020603050405020304" pitchFamily="18" charset="0"/>
                <a:cs typeface="Times New Roman" panose="02020603050405020304" pitchFamily="18" charset="0"/>
              </a:rPr>
              <a:t> ra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endParaRPr lang="x-none"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endParaRPr lang="x-none" sz="2300" dirty="0">
              <a:latin typeface="Times New Roman" panose="02020603050405020304" pitchFamily="18" charset="0"/>
              <a:cs typeface="Times New Roman" panose="02020603050405020304" pitchFamily="18" charset="0"/>
            </a:endParaRPr>
          </a:p>
          <a:p>
            <a:r>
              <a:rPr lang="x-none" sz="2300" dirty="0">
                <a:latin typeface="Times New Roman" panose="02020603050405020304" pitchFamily="18" charset="0"/>
                <a:cs typeface="Times New Roman" panose="02020603050405020304" pitchFamily="18" charset="0"/>
                <a:sym typeface="Wingdings" pitchFamily="2" charset="2"/>
              </a:rPr>
              <a:t></a:t>
            </a:r>
            <a:r>
              <a:rPr lang="x-none" sz="2300" dirty="0">
                <a:latin typeface="Times New Roman" panose="02020603050405020304" pitchFamily="18" charset="0"/>
                <a:cs typeface="Times New Roman" panose="02020603050405020304" pitchFamily="18" charset="0"/>
              </a:rPr>
              <a:t> Con người cần biết nhìn nhận, đánh giá mọi thứ bằng tình yêu và sự tin tưởng, thấu hiểu</a:t>
            </a:r>
            <a:r>
              <a:rPr lang="en-US" sz="2300" dirty="0">
                <a:latin typeface="Times New Roman" panose="02020603050405020304" pitchFamily="18" charset="0"/>
                <a:cs typeface="Times New Roman" panose="02020603050405020304" pitchFamily="18" charset="0"/>
              </a:rPr>
              <a:t>.</a:t>
            </a:r>
            <a:r>
              <a:rPr lang="x-none" sz="2300" dirty="0">
                <a:latin typeface="Times New Roman" panose="02020603050405020304" pitchFamily="18" charset="0"/>
                <a:cs typeface="Times New Roman" panose="02020603050405020304" pitchFamily="18" charset="0"/>
              </a:rPr>
              <a:t> Chỉ khi nhìn bằng trái tim, con người mới nhận ra và biết trân trọng, gìn giữ những điều đẹp đẽ, quý giá.</a:t>
            </a:r>
          </a:p>
        </p:txBody>
      </p:sp>
      <p:sp>
        <p:nvSpPr>
          <p:cNvPr id="35" name="椭圆形标注 47">
            <a:extLst>
              <a:ext uri="{FF2B5EF4-FFF2-40B4-BE49-F238E27FC236}">
                <a16:creationId xmlns="" xmlns:a16="http://schemas.microsoft.com/office/drawing/2014/main" id="{521344CE-1E5E-154E-8CED-D803A932A928}"/>
              </a:ext>
            </a:extLst>
          </p:cNvPr>
          <p:cNvSpPr/>
          <p:nvPr/>
        </p:nvSpPr>
        <p:spPr>
          <a:xfrm flipH="1">
            <a:off x="323527" y="1566772"/>
            <a:ext cx="3312368" cy="2996378"/>
          </a:xfrm>
          <a:prstGeom prst="wedgeEllipseCallout">
            <a:avLst>
              <a:gd name="adj1" fmla="val 60669"/>
              <a:gd name="adj2" fmla="val 52641"/>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x-none" sz="2800" dirty="0">
                <a:solidFill>
                  <a:schemeClr val="tx1"/>
                </a:solidFill>
                <a:latin typeface="Times New Roman" panose="02020603050405020304" pitchFamily="18" charset="0"/>
                <a:cs typeface="Times New Roman" panose="02020603050405020304" pitchFamily="18" charset="0"/>
              </a:rPr>
              <a:t>“Bí mật” mà cáo muốn gửi gắm là gì?</a:t>
            </a:r>
          </a:p>
        </p:txBody>
      </p:sp>
    </p:spTree>
    <p:extLst>
      <p:ext uri="{BB962C8B-B14F-4D97-AF65-F5344CB8AC3E}">
        <p14:creationId xmlns:p14="http://schemas.microsoft.com/office/powerpoint/2010/main" val="21316440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 calcmode="lin" valueType="num">
                                      <p:cBhvr>
                                        <p:cTn id="19" dur="500" fill="hold"/>
                                        <p:tgtEl>
                                          <p:spTgt spid="3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6">
                                            <p:txEl>
                                              <p:pRg st="2" end="2"/>
                                            </p:txEl>
                                          </p:spTgt>
                                        </p:tgtEl>
                                        <p:attrNameLst>
                                          <p:attrName>style.visibility</p:attrName>
                                        </p:attrNameLst>
                                      </p:cBhvr>
                                      <p:to>
                                        <p:strVal val="visible"/>
                                      </p:to>
                                    </p:set>
                                    <p:anim calcmode="lin" valueType="num">
                                      <p:cBhvr>
                                        <p:cTn id="26" dur="500" fill="hold"/>
                                        <p:tgtEl>
                                          <p:spTgt spid="3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6">
                                            <p:txEl>
                                              <p:pRg st="3" end="3"/>
                                            </p:txEl>
                                          </p:spTgt>
                                        </p:tgtEl>
                                        <p:attrNameLst>
                                          <p:attrName>style.visibility</p:attrName>
                                        </p:attrNameLst>
                                      </p:cBhvr>
                                      <p:to>
                                        <p:strVal val="visible"/>
                                      </p:to>
                                    </p:set>
                                    <p:anim calcmode="lin" valueType="num">
                                      <p:cBhvr>
                                        <p:cTn id="33" dur="500" fill="hold"/>
                                        <p:tgtEl>
                                          <p:spTgt spid="3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6">
                                            <p:txEl>
                                              <p:pRg st="4" end="4"/>
                                            </p:txEl>
                                          </p:spTgt>
                                        </p:tgtEl>
                                        <p:attrNameLst>
                                          <p:attrName>style.visibility</p:attrName>
                                        </p:attrNameLst>
                                      </p:cBhvr>
                                      <p:to>
                                        <p:strVal val="visible"/>
                                      </p:to>
                                    </p:set>
                                    <p:anim calcmode="lin" valueType="num">
                                      <p:cBhvr>
                                        <p:cTn id="40" dur="500" fill="hold"/>
                                        <p:tgtEl>
                                          <p:spTgt spid="3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chemeClr val="bg1"/>
                </a:solidFill>
                <a:latin typeface="微软雅黑" panose="020B0503020204020204" pitchFamily="34" charset="-122"/>
                <a:ea typeface="微软雅黑" panose="020B0503020204020204" pitchFamily="34" charset="-122"/>
              </a:rPr>
              <a:t>d</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37" name="Picture 36">
            <a:extLst>
              <a:ext uri="{FF2B5EF4-FFF2-40B4-BE49-F238E27FC236}">
                <a16:creationId xmlns="" xmlns:a16="http://schemas.microsoft.com/office/drawing/2014/main" id="{4C14F2F3-1D3E-D549-BC4D-D79DDC4AD3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0" b="51918"/>
          <a:stretch/>
        </p:blipFill>
        <p:spPr>
          <a:xfrm>
            <a:off x="2488188" y="819673"/>
            <a:ext cx="5886941" cy="4513321"/>
          </a:xfrm>
          <a:prstGeom prst="rect">
            <a:avLst/>
          </a:prstGeom>
        </p:spPr>
      </p:pic>
      <p:pic>
        <p:nvPicPr>
          <p:cNvPr id="38" name="Picture 37" descr="22858PICdbgea5Gz679dY_PIC2018.png">
            <a:extLst>
              <a:ext uri="{FF2B5EF4-FFF2-40B4-BE49-F238E27FC236}">
                <a16:creationId xmlns="" xmlns:a16="http://schemas.microsoft.com/office/drawing/2014/main" id="{B6DB73DB-226F-FB4C-9A58-04B753FA33F3}"/>
              </a:ext>
            </a:extLst>
          </p:cNvPr>
          <p:cNvPicPr>
            <a:picLocks noChangeAspect="1"/>
          </p:cNvPicPr>
          <p:nvPr/>
        </p:nvPicPr>
        <p:blipFill>
          <a:blip r:embed="rId4" cstate="print"/>
          <a:stretch>
            <a:fillRect/>
          </a:stretch>
        </p:blipFill>
        <p:spPr>
          <a:xfrm flipH="1">
            <a:off x="179512" y="2132012"/>
            <a:ext cx="3353941" cy="3011488"/>
          </a:xfrm>
          <a:prstGeom prst="rect">
            <a:avLst/>
          </a:prstGeom>
        </p:spPr>
      </p:pic>
      <p:sp>
        <p:nvSpPr>
          <p:cNvPr id="3" name="TextBox 2">
            <a:extLst>
              <a:ext uri="{FF2B5EF4-FFF2-40B4-BE49-F238E27FC236}">
                <a16:creationId xmlns="" xmlns:a16="http://schemas.microsoft.com/office/drawing/2014/main" id="{BFF8F20F-0E61-ED44-AAC7-EBEC16FE1700}"/>
              </a:ext>
            </a:extLst>
          </p:cNvPr>
          <p:cNvSpPr txBox="1"/>
          <p:nvPr/>
        </p:nvSpPr>
        <p:spPr>
          <a:xfrm>
            <a:off x="3814415" y="1932592"/>
            <a:ext cx="3353941" cy="2400657"/>
          </a:xfrm>
          <a:prstGeom prst="rect">
            <a:avLst/>
          </a:prstGeom>
          <a:noFill/>
        </p:spPr>
        <p:txBody>
          <a:bodyPr wrap="square" rtlCol="0">
            <a:spAutoFit/>
          </a:bodyPr>
          <a:lstStyle/>
          <a:p>
            <a:pPr algn="ctr"/>
            <a:r>
              <a:rPr lang="x-none" sz="2500" i="1" dirty="0">
                <a:latin typeface="Times New Roman" panose="02020603050405020304" pitchFamily="18" charset="0"/>
                <a:cs typeface="Times New Roman" panose="02020603050405020304" pitchFamily="18" charset="0"/>
              </a:rPr>
              <a:t>Cáo đã chia sẻ với hoàng tử bé nhiều bài học về tình bạn. </a:t>
            </a:r>
            <a:r>
              <a:rPr lang="en-US" sz="2500" i="1" dirty="0" err="1">
                <a:latin typeface="Times New Roman" panose="02020603050405020304" pitchFamily="18" charset="0"/>
                <a:cs typeface="Times New Roman" panose="02020603050405020304" pitchFamily="18" charset="0"/>
              </a:rPr>
              <a:t>Em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thấy</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bài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học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nào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gần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gũi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ý</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nghĩa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nhất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đối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với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bản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thân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mình</a:t>
            </a:r>
            <a:r>
              <a:rPr lang="en-US" sz="2500" i="1" dirty="0">
                <a:latin typeface="Times New Roman" panose="02020603050405020304" pitchFamily="18" charset="0"/>
                <a:cs typeface="Times New Roman" panose="02020603050405020304" pitchFamily="18" charset="0"/>
              </a:rPr>
              <a:t>?</a:t>
            </a:r>
            <a:endParaRPr lang="x-none"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79388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15566"/>
            <a:ext cx="9144000" cy="2088232"/>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115616" y="13476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矩形 13"/>
          <p:cNvSpPr/>
          <p:nvPr/>
        </p:nvSpPr>
        <p:spPr>
          <a:xfrm>
            <a:off x="1268016" y="14619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1691680" y="745282"/>
            <a:ext cx="6120680" cy="1404156"/>
          </a:xfrm>
          <a:prstGeom prst="rect">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矩形 8"/>
          <p:cNvSpPr/>
          <p:nvPr/>
        </p:nvSpPr>
        <p:spPr>
          <a:xfrm>
            <a:off x="2621271" y="721622"/>
            <a:ext cx="4140877"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altLang="zh-CN" sz="3600" b="1" spc="150" dirty="0" err="1" smtClean="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Tiết</a:t>
            </a:r>
            <a:r>
              <a:rPr lang="en-US" altLang="zh-CN" sz="3600" b="1" spc="150" dirty="0" smtClean="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 6-7</a:t>
            </a:r>
          </a:p>
          <a:p>
            <a:pPr algn="ctr"/>
            <a:r>
              <a:rPr lang="en-US" altLang="zh-CN" sz="3600" b="1" spc="150" dirty="0" smtClean="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 </a:t>
            </a:r>
            <a:r>
              <a:rPr lang="vi-VN" altLang="zh-CN" sz="3600" b="1" spc="150" dirty="0" smtClean="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Nếu </a:t>
            </a:r>
            <a:r>
              <a:rPr lang="vi-VN" altLang="zh-CN" sz="3600" b="1"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cậu muốn có </a:t>
            </a:r>
          </a:p>
          <a:p>
            <a:pPr algn="ctr"/>
            <a:r>
              <a:rPr lang="vi-VN" altLang="zh-CN" sz="3600" b="1"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một người bạn</a:t>
            </a:r>
            <a:endParaRPr lang="zh-CN" altLang="en-US" sz="3600" b="1" cap="none"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pic>
        <p:nvPicPr>
          <p:cNvPr id="8" name="图片 7" descr="0814bcca9fbd72c842e255453e7e398d.png"/>
          <p:cNvPicPr>
            <a:picLocks noChangeAspect="1"/>
          </p:cNvPicPr>
          <p:nvPr/>
        </p:nvPicPr>
        <p:blipFill>
          <a:blip r:embed="rId3" cstate="print"/>
          <a:stretch>
            <a:fillRect/>
          </a:stretch>
        </p:blipFill>
        <p:spPr>
          <a:xfrm>
            <a:off x="2276180" y="1921092"/>
            <a:ext cx="4655840" cy="3258107"/>
          </a:xfrm>
          <a:prstGeom prst="rect">
            <a:avLst/>
          </a:prstGeom>
        </p:spPr>
      </p:pic>
      <p:sp>
        <p:nvSpPr>
          <p:cNvPr id="11" name="矩形 8">
            <a:extLst>
              <a:ext uri="{FF2B5EF4-FFF2-40B4-BE49-F238E27FC236}">
                <a16:creationId xmlns="" xmlns:a16="http://schemas.microsoft.com/office/drawing/2014/main" id="{57C9801B-60D9-4149-9E45-74B5FE33C749}"/>
              </a:ext>
            </a:extLst>
          </p:cNvPr>
          <p:cNvSpPr/>
          <p:nvPr/>
        </p:nvSpPr>
        <p:spPr>
          <a:xfrm>
            <a:off x="1115617" y="2316224"/>
            <a:ext cx="7577608"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2000" b="1" cap="none"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(Trích “Hoàng tử bé” – Ăng- toan đơ Xanh-tơ Ê-xu-pê-ri)</a:t>
            </a:r>
            <a:endParaRPr lang="zh-CN" altLang="en-US" sz="2000" b="1" cap="none"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d</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84" name="图片 83" descr="516fc1e6a4fe5695ec295d2032531c2e.png"/>
          <p:cNvPicPr>
            <a:picLocks noChangeAspect="1"/>
          </p:cNvPicPr>
          <p:nvPr/>
        </p:nvPicPr>
        <p:blipFill>
          <a:blip r:embed="rId3" cstate="print"/>
          <a:stretch>
            <a:fillRect/>
          </a:stretch>
        </p:blipFill>
        <p:spPr>
          <a:xfrm>
            <a:off x="251520" y="2067694"/>
            <a:ext cx="3657607" cy="2755398"/>
          </a:xfrm>
          <a:prstGeom prst="rect">
            <a:avLst/>
          </a:prstGeom>
        </p:spPr>
      </p:pic>
      <p:cxnSp>
        <p:nvCxnSpPr>
          <p:cNvPr id="89" name="直接连接符 88"/>
          <p:cNvCxnSpPr>
            <a:cxnSpLocks/>
          </p:cNvCxnSpPr>
          <p:nvPr/>
        </p:nvCxnSpPr>
        <p:spPr>
          <a:xfrm flipV="1">
            <a:off x="3923928" y="1383619"/>
            <a:ext cx="1152128" cy="118813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直接连接符 99"/>
          <p:cNvCxnSpPr/>
          <p:nvPr/>
        </p:nvCxnSpPr>
        <p:spPr>
          <a:xfrm>
            <a:off x="3635896" y="3445393"/>
            <a:ext cx="1440160" cy="432048"/>
          </a:xfrm>
          <a:prstGeom prst="line">
            <a:avLst/>
          </a:prstGeom>
        </p:spPr>
        <p:style>
          <a:lnRef idx="3">
            <a:schemeClr val="accent2"/>
          </a:lnRef>
          <a:fillRef idx="0">
            <a:schemeClr val="accent2"/>
          </a:fillRef>
          <a:effectRef idx="2">
            <a:schemeClr val="accent2"/>
          </a:effectRef>
          <a:fontRef idx="minor">
            <a:schemeClr val="tx1"/>
          </a:fontRef>
        </p:style>
      </p:cxnSp>
      <p:sp>
        <p:nvSpPr>
          <p:cNvPr id="46" name="TextBox 27">
            <a:extLst>
              <a:ext uri="{FF2B5EF4-FFF2-40B4-BE49-F238E27FC236}">
                <a16:creationId xmlns="" xmlns:a16="http://schemas.microsoft.com/office/drawing/2014/main" id="{79544561-B22E-154B-8F1A-B8B81313F44B}"/>
              </a:ext>
            </a:extLst>
          </p:cNvPr>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TextBox 46">
            <a:extLst>
              <a:ext uri="{FF2B5EF4-FFF2-40B4-BE49-F238E27FC236}">
                <a16:creationId xmlns="" xmlns:a16="http://schemas.microsoft.com/office/drawing/2014/main" id="{C58C1EBE-3715-5843-BE63-89714F720507}"/>
              </a:ext>
            </a:extLst>
          </p:cNvPr>
          <p:cNvSpPr txBox="1"/>
          <p:nvPr/>
        </p:nvSpPr>
        <p:spPr>
          <a:xfrm>
            <a:off x="5079566" y="1051948"/>
            <a:ext cx="3909125" cy="235449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x-none" sz="2100" dirty="0">
                <a:latin typeface="Times New Roman" panose="02020603050405020304" pitchFamily="18" charset="0"/>
                <a:cs typeface="Times New Roman" panose="02020603050405020304" pitchFamily="18" charset="0"/>
              </a:rPr>
              <a:t>+ Bài học về cách kết bạn: cần thân thiện, kiên nhẫn, dành  thời gian để cảm hoá nhau; về ý nghĩa của tình bạn: mang đến cho con người niềm vui, hạnh phúc, khiến cho cuộc sống trở nên phong phú, đẹp đẽ hơn.</a:t>
            </a:r>
          </a:p>
        </p:txBody>
      </p:sp>
      <p:sp>
        <p:nvSpPr>
          <p:cNvPr id="49" name="TextBox 48">
            <a:extLst>
              <a:ext uri="{FF2B5EF4-FFF2-40B4-BE49-F238E27FC236}">
                <a16:creationId xmlns="" xmlns:a16="http://schemas.microsoft.com/office/drawing/2014/main" id="{59A9ACB7-EE06-B845-901B-1C8AD1F4548F}"/>
              </a:ext>
            </a:extLst>
          </p:cNvPr>
          <p:cNvSpPr txBox="1"/>
          <p:nvPr/>
        </p:nvSpPr>
        <p:spPr>
          <a:xfrm>
            <a:off x="5079566" y="3587584"/>
            <a:ext cx="390912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x-none" sz="2100" dirty="0">
                <a:latin typeface="Times New Roman" panose="02020603050405020304" pitchFamily="18" charset="0"/>
                <a:cs typeface="Times New Roman" panose="02020603050405020304" pitchFamily="18" charset="0"/>
              </a:rPr>
              <a:t>+ Bài học về cách nhìn nhận, đánh giá và trách nhiệm đối với bạn bè: biết lắng nghe, quan tâm, thấu hiểu, chia sẻ, bảo vệ...</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heckerboard(across)">
                                      <p:cBhvr>
                                        <p:cTn id="7" dur="500"/>
                                        <p:tgtEl>
                                          <p:spTgt spid="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checkerboard(across)">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checkerboard(across)">
                                      <p:cBhvr>
                                        <p:cTn id="15" dur="500"/>
                                        <p:tgtEl>
                                          <p:spTgt spid="100"/>
                                        </p:tgtEl>
                                      </p:cBhvr>
                                    </p:animEffect>
                                  </p:childTnLst>
                                </p:cTn>
                              </p:par>
                              <p:par>
                                <p:cTn id="16" presetID="5" presetClass="entr" presetSubtype="10" fill="hold" nodeType="withEffect">
                                  <p:stCondLst>
                                    <p:cond delay="0"/>
                                  </p:stCondLst>
                                  <p:childTnLst>
                                    <p:set>
                                      <p:cBhvr>
                                        <p:cTn id="17" dur="1" fill="hold">
                                          <p:stCondLst>
                                            <p:cond delay="0"/>
                                          </p:stCondLst>
                                        </p:cTn>
                                        <p:tgtEl>
                                          <p:spTgt spid="49">
                                            <p:txEl>
                                              <p:pRg st="0" end="0"/>
                                            </p:txEl>
                                          </p:spTgt>
                                        </p:tgtEl>
                                        <p:attrNameLst>
                                          <p:attrName>style.visibility</p:attrName>
                                        </p:attrNameLst>
                                      </p:cBhvr>
                                      <p:to>
                                        <p:strVal val="visible"/>
                                      </p:to>
                                    </p:set>
                                    <p:animEffect transition="in" filter="checkerboard(across)">
                                      <p:cBhvr>
                                        <p:cTn id="18"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9553" y="0"/>
            <a:ext cx="1317118" cy="3003798"/>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400" b="1" dirty="0">
                  <a:solidFill>
                    <a:srgbClr val="FF0000"/>
                  </a:solidFill>
                  <a:latin typeface="微软雅黑" panose="020B0503020204020204" pitchFamily="34" charset="-122"/>
                  <a:ea typeface="微软雅黑" panose="020B0503020204020204" pitchFamily="34" charset="-122"/>
                </a:rPr>
                <a:t>III</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87" name="图片 86" descr="31f7217a017c2d9a8a7bcbd9844c1629.png"/>
          <p:cNvPicPr>
            <a:picLocks noChangeAspect="1"/>
          </p:cNvPicPr>
          <p:nvPr/>
        </p:nvPicPr>
        <p:blipFill>
          <a:blip r:embed="rId3" cstate="print"/>
          <a:stretch>
            <a:fillRect/>
          </a:stretch>
        </p:blipFill>
        <p:spPr>
          <a:xfrm>
            <a:off x="2339752" y="1132324"/>
            <a:ext cx="4919482" cy="4011176"/>
          </a:xfrm>
          <a:prstGeom prst="rect">
            <a:avLst/>
          </a:prstGeom>
        </p:spPr>
      </p:pic>
      <p:pic>
        <p:nvPicPr>
          <p:cNvPr id="59" name="图片 58" descr="4f126e676b03beb6a607349bbd6c6a22.png"/>
          <p:cNvPicPr>
            <a:picLocks noChangeAspect="1"/>
          </p:cNvPicPr>
          <p:nvPr/>
        </p:nvPicPr>
        <p:blipFill>
          <a:blip r:embed="rId4" cstate="print"/>
          <a:stretch>
            <a:fillRect/>
          </a:stretch>
        </p:blipFill>
        <p:spPr>
          <a:xfrm>
            <a:off x="0" y="1492210"/>
            <a:ext cx="9144000" cy="3666744"/>
          </a:xfrm>
          <a:prstGeom prst="rect">
            <a:avLst/>
          </a:prstGeom>
        </p:spPr>
      </p:pic>
      <p:sp>
        <p:nvSpPr>
          <p:cNvPr id="84" name="TextBox 27"/>
          <p:cNvSpPr txBox="1">
            <a:spLocks/>
          </p:cNvSpPr>
          <p:nvPr/>
        </p:nvSpPr>
        <p:spPr bwMode="auto">
          <a:xfrm>
            <a:off x="3510965" y="1487586"/>
            <a:ext cx="2787760" cy="151621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TỔNG KẾT</a:t>
            </a:r>
            <a:endParaRPr lang="zh-CN" altLang="en-US"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8409524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539552" y="1851670"/>
            <a:ext cx="5832648" cy="3096344"/>
          </a:xfrm>
          <a:prstGeom prst="rect">
            <a:avLst/>
          </a:prstGeom>
          <a:solidFill>
            <a:schemeClr val="accent3">
              <a:lumMod val="20000"/>
              <a:lumOff val="8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chemeClr val="bg1"/>
                </a:solidFill>
                <a:latin typeface="微软雅黑" panose="020B0503020204020204" pitchFamily="34" charset="-122"/>
                <a:ea typeface="微软雅黑" panose="020B0503020204020204" pitchFamily="34" charset="-122"/>
              </a:rPr>
              <a:t>IV</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62" name="Picture 2" descr="Hoàng tử bé của tôi...">
            <a:extLst>
              <a:ext uri="{FF2B5EF4-FFF2-40B4-BE49-F238E27FC236}">
                <a16:creationId xmlns="" xmlns:a16="http://schemas.microsoft.com/office/drawing/2014/main" id="{E9FDB891-050D-8645-998D-D42A422DA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259" y="905124"/>
            <a:ext cx="4131561" cy="293388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 xmlns:a16="http://schemas.microsoft.com/office/drawing/2014/main" id="{AA6EC9C9-80D5-6149-9B1E-359BC90C4317}"/>
              </a:ext>
            </a:extLst>
          </p:cNvPr>
          <p:cNvSpPr txBox="1"/>
          <p:nvPr/>
        </p:nvSpPr>
        <p:spPr>
          <a:xfrm>
            <a:off x="910801" y="2199209"/>
            <a:ext cx="3661199" cy="2246769"/>
          </a:xfrm>
          <a:prstGeom prst="rect">
            <a:avLst/>
          </a:prstGeom>
          <a:noFill/>
        </p:spPr>
        <p:txBody>
          <a:bodyPr wrap="square" rtlCol="0">
            <a:spAutoFit/>
          </a:bodyPr>
          <a:lstStyle/>
          <a:p>
            <a:pPr algn="just"/>
            <a:r>
              <a:rPr lang="x-none" sz="2800" i="1" dirty="0">
                <a:latin typeface="Times New Roman" panose="02020603050405020304" pitchFamily="18" charset="0"/>
                <a:cs typeface="Times New Roman" panose="02020603050405020304" pitchFamily="18" charset="0"/>
              </a:rPr>
              <a:t>Nhập vai nhân vật hoàng tử bé để ghi lại “nhật kí” về cuộc gặp gỡ với người bạn mới – cáo theo phiếu học tập</a:t>
            </a:r>
            <a:r>
              <a:rPr lang="x-none"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checkerboard(across)">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rgbClr val="FF0000"/>
                </a:solidFill>
                <a:latin typeface="微软雅黑" panose="020B0503020204020204" pitchFamily="34" charset="-122"/>
                <a:ea typeface="微软雅黑" panose="020B0503020204020204" pitchFamily="34" charset="-122"/>
              </a:rPr>
              <a:t>IV</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2" name="Picture 41">
            <a:extLst>
              <a:ext uri="{FF2B5EF4-FFF2-40B4-BE49-F238E27FC236}">
                <a16:creationId xmlns="" xmlns:a16="http://schemas.microsoft.com/office/drawing/2014/main" id="{1B5762D2-E9B1-6D48-9EB8-6CC1E5E08D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3314" y="961312"/>
            <a:ext cx="4381718" cy="4118809"/>
          </a:xfrm>
          <a:prstGeom prst="rect">
            <a:avLst/>
          </a:prstGeom>
          <a:noFill/>
          <a:ln>
            <a:noFill/>
          </a:ln>
        </p:spPr>
      </p:pic>
      <p:pic>
        <p:nvPicPr>
          <p:cNvPr id="45" name="Picture 2" descr="F:\5336aa14a37d1.png">
            <a:extLst>
              <a:ext uri="{FF2B5EF4-FFF2-40B4-BE49-F238E27FC236}">
                <a16:creationId xmlns="" xmlns:a16="http://schemas.microsoft.com/office/drawing/2014/main" id="{84D7AB89-C4D5-9543-B569-6067EAE85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1691" y="1945732"/>
            <a:ext cx="3002974" cy="232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87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smtClean="0">
                <a:solidFill>
                  <a:srgbClr val="FF0000"/>
                </a:solidFill>
                <a:latin typeface="微软雅黑" panose="020B0503020204020204" pitchFamily="34" charset="-122"/>
                <a:ea typeface="微软雅黑" panose="020B0503020204020204" pitchFamily="34" charset="-122"/>
              </a:rPr>
              <a:t>III</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1" name="Picture 4" descr="F:\5351cc8d2b5ee.png">
            <a:extLst>
              <a:ext uri="{FF2B5EF4-FFF2-40B4-BE49-F238E27FC236}">
                <a16:creationId xmlns="" xmlns:a16="http://schemas.microsoft.com/office/drawing/2014/main" id="{893FDD7A-9D2E-DD4D-ADBC-20641209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08718"/>
            <a:ext cx="3220616" cy="20108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 xmlns:a16="http://schemas.microsoft.com/office/drawing/2014/main" id="{2B117994-245C-2E4A-BD50-BF18464581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00" b="51918"/>
          <a:stretch/>
        </p:blipFill>
        <p:spPr>
          <a:xfrm>
            <a:off x="4075994" y="977202"/>
            <a:ext cx="4726104" cy="3970811"/>
          </a:xfrm>
          <a:prstGeom prst="rect">
            <a:avLst/>
          </a:prstGeom>
        </p:spPr>
      </p:pic>
      <p:sp>
        <p:nvSpPr>
          <p:cNvPr id="45" name="TextBox 44">
            <a:extLst>
              <a:ext uri="{FF2B5EF4-FFF2-40B4-BE49-F238E27FC236}">
                <a16:creationId xmlns="" xmlns:a16="http://schemas.microsoft.com/office/drawing/2014/main" id="{3F45D4B7-F7F7-5240-9887-97DCA59EF505}"/>
              </a:ext>
            </a:extLst>
          </p:cNvPr>
          <p:cNvSpPr txBox="1"/>
          <p:nvPr/>
        </p:nvSpPr>
        <p:spPr>
          <a:xfrm>
            <a:off x="4761005" y="2106191"/>
            <a:ext cx="3505477" cy="1815882"/>
          </a:xfrm>
          <a:prstGeom prst="rect">
            <a:avLst/>
          </a:prstGeom>
          <a:noFill/>
        </p:spPr>
        <p:txBody>
          <a:bodyPr wrap="square" rtlCol="0">
            <a:spAutoFit/>
          </a:bodyPr>
          <a:lstStyle/>
          <a:p>
            <a:pPr algn="ctr"/>
            <a:r>
              <a:rPr lang="x-none" sz="2800" i="1" dirty="0">
                <a:latin typeface="Times New Roman" panose="02020603050405020304" pitchFamily="18" charset="0"/>
                <a:cs typeface="Times New Roman" panose="02020603050405020304" pitchFamily="18" charset="0"/>
              </a:rPr>
              <a:t>Viết</a:t>
            </a:r>
            <a:r>
              <a:rPr lang="x-none" sz="2800" dirty="0">
                <a:latin typeface="Times New Roman" panose="02020603050405020304" pitchFamily="18" charset="0"/>
                <a:cs typeface="Times New Roman" panose="02020603050405020304" pitchFamily="18" charset="0"/>
              </a:rPr>
              <a:t> </a:t>
            </a:r>
            <a:r>
              <a:rPr lang="x-none" sz="2800" i="1" dirty="0">
                <a:latin typeface="Times New Roman" panose="02020603050405020304" pitchFamily="18" charset="0"/>
                <a:cs typeface="Times New Roman" panose="02020603050405020304" pitchFamily="18" charset="0"/>
              </a:rPr>
              <a:t>đoạn văn (5-7 câu) miêu tả cảm xúc của nhân vật cáo sau khi từ biệt hoàng tử bé. </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00295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checkerboard(across)">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e2d8e5a31d350e692a79217e9e73d1b.png"/>
          <p:cNvPicPr>
            <a:picLocks noChangeAspect="1"/>
          </p:cNvPicPr>
          <p:nvPr/>
        </p:nvPicPr>
        <p:blipFill>
          <a:blip r:embed="rId3" cstate="print"/>
          <a:stretch>
            <a:fillRect/>
          </a:stretch>
        </p:blipFill>
        <p:spPr>
          <a:xfrm>
            <a:off x="0" y="155863"/>
            <a:ext cx="9144000" cy="4987637"/>
          </a:xfrm>
          <a:prstGeom prst="rect">
            <a:avLst/>
          </a:prstGeom>
        </p:spPr>
      </p:pic>
      <p:sp>
        <p:nvSpPr>
          <p:cNvPr id="9" name="矩形 8"/>
          <p:cNvSpPr/>
          <p:nvPr/>
        </p:nvSpPr>
        <p:spPr>
          <a:xfrm>
            <a:off x="644464" y="699542"/>
            <a:ext cx="8483413" cy="110799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6600" b="1" i="1" cap="none" spc="150" dirty="0">
                <a:ln w="11430"/>
                <a:solidFill>
                  <a:schemeClr val="accent3">
                    <a:lumMod val="75000"/>
                  </a:schemeClr>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Chúc các con học tốt !</a:t>
            </a:r>
            <a:endParaRPr lang="zh-CN" altLang="en-US" sz="6600" b="1" i="1" cap="none" spc="150" dirty="0">
              <a:ln w="11430"/>
              <a:solidFill>
                <a:schemeClr val="accent3">
                  <a:lumMod val="75000"/>
                </a:schemeClr>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9553" y="0"/>
            <a:ext cx="1317118" cy="3003798"/>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4400" b="1" dirty="0">
                  <a:solidFill>
                    <a:srgbClr val="FF0000"/>
                  </a:solidFill>
                  <a:latin typeface="微软雅黑" panose="020B0503020204020204" pitchFamily="34" charset="-122"/>
                  <a:ea typeface="微软雅黑" panose="020B0503020204020204" pitchFamily="34" charset="-122"/>
                </a:rPr>
                <a:t>I</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87" name="图片 86" descr="31f7217a017c2d9a8a7bcbd9844c1629.png"/>
          <p:cNvPicPr>
            <a:picLocks noChangeAspect="1"/>
          </p:cNvPicPr>
          <p:nvPr/>
        </p:nvPicPr>
        <p:blipFill>
          <a:blip r:embed="rId3" cstate="print"/>
          <a:stretch>
            <a:fillRect/>
          </a:stretch>
        </p:blipFill>
        <p:spPr>
          <a:xfrm>
            <a:off x="2339752" y="1132324"/>
            <a:ext cx="4919482" cy="4011176"/>
          </a:xfrm>
          <a:prstGeom prst="rect">
            <a:avLst/>
          </a:prstGeom>
        </p:spPr>
      </p:pic>
      <p:sp>
        <p:nvSpPr>
          <p:cNvPr id="84" name="TextBox 27"/>
          <p:cNvSpPr txBox="1">
            <a:spLocks/>
          </p:cNvSpPr>
          <p:nvPr/>
        </p:nvSpPr>
        <p:spPr bwMode="auto">
          <a:xfrm>
            <a:off x="3800464" y="1775618"/>
            <a:ext cx="2088232"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 hiểu chung</a:t>
            </a:r>
            <a:endParaRPr lang="zh-CN" altLang="en-US" sz="4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55966" y="1504415"/>
            <a:ext cx="9144000" cy="3666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 xmlns:a16="http://schemas.microsoft.com/office/drawing/2014/main" id="{D5809393-F82D-8C44-A8B4-C6C2EF4B3AEC}"/>
              </a:ext>
            </a:extLst>
          </p:cNvPr>
          <p:cNvSpPr txBox="1">
            <a:spLocks/>
          </p:cNvSpPr>
          <p:nvPr/>
        </p:nvSpPr>
        <p:spPr bwMode="auto">
          <a:xfrm>
            <a:off x="2051720" y="1359035"/>
            <a:ext cx="5760640"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Đọc văn bản</a:t>
            </a:r>
            <a:endParaRPr lang="zh-CN" altLang="en-US"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bài học sâu sắc về tình yêu trong cuốn sách Hoàng Tử Bé">
            <a:extLst>
              <a:ext uri="{FF2B5EF4-FFF2-40B4-BE49-F238E27FC236}">
                <a16:creationId xmlns="" xmlns:a16="http://schemas.microsoft.com/office/drawing/2014/main" id="{3586DBD5-FE8E-D847-9961-BDEC95418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73" b="920"/>
          <a:stretch/>
        </p:blipFill>
        <p:spPr bwMode="auto">
          <a:xfrm>
            <a:off x="0" y="0"/>
            <a:ext cx="9144000" cy="5143500"/>
          </a:xfrm>
          <a:prstGeom prst="rect">
            <a:avLst/>
          </a:prstGeom>
          <a:solidFill>
            <a:srgbClr val="FFFFFF"/>
          </a:solidFill>
        </p:spPr>
      </p:pic>
    </p:spTree>
    <p:extLst>
      <p:ext uri="{BB962C8B-B14F-4D97-AF65-F5344CB8AC3E}">
        <p14:creationId xmlns:p14="http://schemas.microsoft.com/office/powerpoint/2010/main" val="39606564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Hoàng tử bé - The Little Prince - Children&amp;#39;s Day Picks | Escapism">
            <a:extLst>
              <a:ext uri="{FF2B5EF4-FFF2-40B4-BE49-F238E27FC236}">
                <a16:creationId xmlns="" xmlns:a16="http://schemas.microsoft.com/office/drawing/2014/main" id="{D8521C89-71A1-584F-8179-829A2F1D6D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3999" cy="5143500"/>
          </a:xfrm>
          <a:prstGeom prst="rect">
            <a:avLst/>
          </a:prstGeom>
          <a:solidFill>
            <a:srgbClr val="FFFFFF"/>
          </a:solidFill>
        </p:spPr>
      </p:pic>
    </p:spTree>
    <p:extLst>
      <p:ext uri="{BB962C8B-B14F-4D97-AF65-F5344CB8AC3E}">
        <p14:creationId xmlns:p14="http://schemas.microsoft.com/office/powerpoint/2010/main" val="19722338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àng tử bé&amp;quot;-trích dẫn hay | Prince">
            <a:extLst>
              <a:ext uri="{FF2B5EF4-FFF2-40B4-BE49-F238E27FC236}">
                <a16:creationId xmlns="" xmlns:a16="http://schemas.microsoft.com/office/drawing/2014/main" id="{047C26C3-F849-E14F-A767-14861769DF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0"/>
            <a:ext cx="32226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àng tử bé&amp;quot;-trích dẫn hay | Cuộc sống, Truyền cảm hứng, Cam">
            <a:extLst>
              <a:ext uri="{FF2B5EF4-FFF2-40B4-BE49-F238E27FC236}">
                <a16:creationId xmlns="" xmlns:a16="http://schemas.microsoft.com/office/drawing/2014/main" id="{D89C2CE5-2F6C-2A4A-8318-22C6B79B6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5799" y="0"/>
            <a:ext cx="322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6413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 xmlns:a16="http://schemas.microsoft.com/office/drawing/2014/main" id="{D5809393-F82D-8C44-A8B4-C6C2EF4B3AEC}"/>
              </a:ext>
            </a:extLst>
          </p:cNvPr>
          <p:cNvSpPr txBox="1">
            <a:spLocks/>
          </p:cNvSpPr>
          <p:nvPr/>
        </p:nvSpPr>
        <p:spPr bwMode="auto">
          <a:xfrm>
            <a:off x="1979712" y="1359035"/>
            <a:ext cx="5760640"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just"/>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Chú thích</a:t>
            </a:r>
            <a:endParaRPr lang="zh-CN" altLang="en-US"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426979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1425</Words>
  <Application>Microsoft Office PowerPoint</Application>
  <PresentationFormat>On-screen Show (16:9)</PresentationFormat>
  <Paragraphs>162</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cặp đôi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312</dc:title>
  <dc:creator>Administrator</dc:creator>
  <cp:lastModifiedBy>Magic</cp:lastModifiedBy>
  <cp:revision>60</cp:revision>
  <dcterms:modified xsi:type="dcterms:W3CDTF">2021-09-26T21:40:31Z</dcterms:modified>
</cp:coreProperties>
</file>